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4.xml" ContentType="application/vnd.openxmlformats-officedocument.presentationml.notesSlide+xml"/>
  <Override PartName="/ppt/tags/tag13.xml" ContentType="application/vnd.openxmlformats-officedocument.presentationml.tags+xml"/>
  <Override PartName="/ppt/notesSlides/notesSlide5.xml" ContentType="application/vnd.openxmlformats-officedocument.presentationml.notesSlide+xml"/>
  <Override PartName="/ppt/tags/tag14.xml" ContentType="application/vnd.openxmlformats-officedocument.presentationml.tags+xml"/>
  <Override PartName="/ppt/notesSlides/notesSlide6.xml" ContentType="application/vnd.openxmlformats-officedocument.presentationml.notesSlide+xml"/>
  <Override PartName="/ppt/tags/tag15.xml" ContentType="application/vnd.openxmlformats-officedocument.presentationml.tags+xml"/>
  <Override PartName="/ppt/notesSlides/notesSlide7.xml" ContentType="application/vnd.openxmlformats-officedocument.presentationml.notesSlide+xml"/>
  <Override PartName="/ppt/tags/tag16.xml" ContentType="application/vnd.openxmlformats-officedocument.presentationml.tags+xml"/>
  <Override PartName="/ppt/notesSlides/notesSlide8.xml" ContentType="application/vnd.openxmlformats-officedocument.presentationml.notesSlide+xml"/>
  <Override PartName="/ppt/tags/tag17.xml" ContentType="application/vnd.openxmlformats-officedocument.presentationml.tags+xml"/>
  <Override PartName="/ppt/notesSlides/notesSlide9.xml" ContentType="application/vnd.openxmlformats-officedocument.presentationml.notesSlide+xml"/>
  <Override PartName="/ppt/tags/tag18.xml" ContentType="application/vnd.openxmlformats-officedocument.presentationml.tags+xml"/>
  <Override PartName="/ppt/notesSlides/notesSlide10.xml" ContentType="application/vnd.openxmlformats-officedocument.presentationml.notesSlid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notesSlides/notesSlide11.xml" ContentType="application/vnd.openxmlformats-officedocument.presentationml.notesSlide+xml"/>
  <Override PartName="/ppt/tags/tag21.xml" ContentType="application/vnd.openxmlformats-officedocument.presentationml.tags+xml"/>
  <Override PartName="/ppt/notesSlides/notesSlide12.xml" ContentType="application/vnd.openxmlformats-officedocument.presentationml.notesSlide+xml"/>
  <Override PartName="/ppt/tags/tag22.xml" ContentType="application/vnd.openxmlformats-officedocument.presentationml.tags+xml"/>
  <Override PartName="/ppt/notesSlides/notesSlide13.xml" ContentType="application/vnd.openxmlformats-officedocument.presentationml.notesSlide+xml"/>
  <Override PartName="/ppt/tags/tag23.xml" ContentType="application/vnd.openxmlformats-officedocument.presentationml.tags+xml"/>
  <Override PartName="/ppt/notesSlides/notesSlide14.xml" ContentType="application/vnd.openxmlformats-officedocument.presentationml.notesSlide+xml"/>
  <Override PartName="/ppt/tags/tag24.xml" ContentType="application/vnd.openxmlformats-officedocument.presentationml.tags+xml"/>
  <Override PartName="/ppt/notesSlides/notesSlide15.xml" ContentType="application/vnd.openxmlformats-officedocument.presentationml.notesSlide+xml"/>
  <Override PartName="/ppt/tags/tag25.xml" ContentType="application/vnd.openxmlformats-officedocument.presentationml.tags+xml"/>
  <Override PartName="/ppt/notesSlides/notesSlide16.xml" ContentType="application/vnd.openxmlformats-officedocument.presentationml.notesSlide+xml"/>
  <Override PartName="/ppt/tags/tag26.xml" ContentType="application/vnd.openxmlformats-officedocument.presentationml.tags+xml"/>
  <Override PartName="/ppt/notesSlides/notesSlide17.xml" ContentType="application/vnd.openxmlformats-officedocument.presentationml.notesSlide+xml"/>
  <Override PartName="/ppt/tags/tag27.xml" ContentType="application/vnd.openxmlformats-officedocument.presentationml.tags+xml"/>
  <Override PartName="/ppt/notesSlides/notesSlide18.xml" ContentType="application/vnd.openxmlformats-officedocument.presentationml.notesSlide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notesSlides/notesSlide19.xml" ContentType="application/vnd.openxmlformats-officedocument.presentationml.notesSlide+xml"/>
  <Override PartName="/ppt/tags/tag30.xml" ContentType="application/vnd.openxmlformats-officedocument.presentationml.tags+xml"/>
  <Override PartName="/ppt/notesSlides/notesSlide20.xml" ContentType="application/vnd.openxmlformats-officedocument.presentationml.notesSlide+xml"/>
  <Override PartName="/ppt/tags/tag31.xml" ContentType="application/vnd.openxmlformats-officedocument.presentationml.tags+xml"/>
  <Override PartName="/ppt/notesSlides/notesSlide21.xml" ContentType="application/vnd.openxmlformats-officedocument.presentationml.notesSlide+xml"/>
  <Override PartName="/ppt/tags/tag32.xml" ContentType="application/vnd.openxmlformats-officedocument.presentationml.tags+xml"/>
  <Override PartName="/ppt/notesSlides/notesSlide22.xml" ContentType="application/vnd.openxmlformats-officedocument.presentationml.notesSlide+xml"/>
  <Override PartName="/ppt/tags/tag33.xml" ContentType="application/vnd.openxmlformats-officedocument.presentationml.tags+xml"/>
  <Override PartName="/ppt/notesSlides/notesSlide23.xml" ContentType="application/vnd.openxmlformats-officedocument.presentationml.notesSlide+xml"/>
  <Override PartName="/ppt/tags/tag34.xml" ContentType="application/vnd.openxmlformats-officedocument.presentationml.tags+xml"/>
  <Override PartName="/ppt/notesSlides/notesSlide24.xml" ContentType="application/vnd.openxmlformats-officedocument.presentationml.notesSlide+xml"/>
  <Override PartName="/ppt/tags/tag35.xml" ContentType="application/vnd.openxmlformats-officedocument.presentationml.tags+xml"/>
  <Override PartName="/ppt/notesSlides/notesSlide25.xml" ContentType="application/vnd.openxmlformats-officedocument.presentationml.notesSlide+xml"/>
  <Override PartName="/ppt/tags/tag36.xml" ContentType="application/vnd.openxmlformats-officedocument.presentationml.tags+xml"/>
  <Override PartName="/ppt/notesSlides/notesSlide26.xml" ContentType="application/vnd.openxmlformats-officedocument.presentationml.notesSlide+xml"/>
  <Override PartName="/ppt/tags/tag37.xml" ContentType="application/vnd.openxmlformats-officedocument.presentationml.tags+xml"/>
  <Override PartName="/ppt/notesSlides/notesSlide27.xml" ContentType="application/vnd.openxmlformats-officedocument.presentationml.notesSlide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notesSlides/notesSlide28.xml" ContentType="application/vnd.openxmlformats-officedocument.presentationml.notesSlide+xml"/>
  <Override PartName="/ppt/tags/tag40.xml" ContentType="application/vnd.openxmlformats-officedocument.presentationml.tags+xml"/>
  <Override PartName="/ppt/notesSlides/notesSlide29.xml" ContentType="application/vnd.openxmlformats-officedocument.presentationml.notesSlide+xml"/>
  <Override PartName="/ppt/tags/tag41.xml" ContentType="application/vnd.openxmlformats-officedocument.presentationml.tags+xml"/>
  <Override PartName="/ppt/notesSlides/notesSlide30.xml" ContentType="application/vnd.openxmlformats-officedocument.presentationml.notesSlide+xml"/>
  <Override PartName="/ppt/tags/tag42.xml" ContentType="application/vnd.openxmlformats-officedocument.presentationml.tags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7" r:id="rId2"/>
    <p:sldId id="280" r:id="rId3"/>
    <p:sldId id="258" r:id="rId4"/>
    <p:sldId id="282" r:id="rId5"/>
    <p:sldId id="283" r:id="rId6"/>
    <p:sldId id="295" r:id="rId7"/>
    <p:sldId id="305" r:id="rId8"/>
    <p:sldId id="306" r:id="rId9"/>
    <p:sldId id="307" r:id="rId10"/>
    <p:sldId id="308" r:id="rId11"/>
    <p:sldId id="296" r:id="rId12"/>
    <p:sldId id="297" r:id="rId13"/>
    <p:sldId id="309" r:id="rId14"/>
    <p:sldId id="310" r:id="rId15"/>
    <p:sldId id="311" r:id="rId16"/>
    <p:sldId id="312" r:id="rId17"/>
    <p:sldId id="313" r:id="rId18"/>
    <p:sldId id="298" r:id="rId19"/>
    <p:sldId id="299" r:id="rId20"/>
    <p:sldId id="300" r:id="rId21"/>
    <p:sldId id="314" r:id="rId22"/>
    <p:sldId id="315" r:id="rId23"/>
    <p:sldId id="316" r:id="rId24"/>
    <p:sldId id="317" r:id="rId25"/>
    <p:sldId id="318" r:id="rId26"/>
    <p:sldId id="319" r:id="rId27"/>
    <p:sldId id="320" r:id="rId28"/>
    <p:sldId id="302" r:id="rId29"/>
    <p:sldId id="303" r:id="rId30"/>
    <p:sldId id="321" r:id="rId31"/>
    <p:sldId id="322" r:id="rId32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buFont typeface="Arial" panose="020B0604020202020204" pitchFamily="34" charset="0"/>
      <a:defRPr b="1" kern="1200">
        <a:solidFill>
          <a:srgbClr val="0000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buFont typeface="Arial" panose="020B0604020202020204" pitchFamily="34" charset="0"/>
      <a:defRPr b="1" kern="1200">
        <a:solidFill>
          <a:srgbClr val="0000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buFont typeface="Arial" panose="020B0604020202020204" pitchFamily="34" charset="0"/>
      <a:defRPr b="1" kern="1200">
        <a:solidFill>
          <a:srgbClr val="0000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buFont typeface="Arial" panose="020B0604020202020204" pitchFamily="34" charset="0"/>
      <a:defRPr b="1" kern="1200">
        <a:solidFill>
          <a:srgbClr val="0000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buFont typeface="Arial" panose="020B0604020202020204" pitchFamily="34" charset="0"/>
      <a:defRPr b="1" kern="1200">
        <a:solidFill>
          <a:srgbClr val="0000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b="1" kern="1200">
        <a:solidFill>
          <a:srgbClr val="0000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b="1" kern="1200">
        <a:solidFill>
          <a:srgbClr val="0000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b="1" kern="1200">
        <a:solidFill>
          <a:srgbClr val="0000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b="1" kern="1200">
        <a:solidFill>
          <a:srgbClr val="0000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7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CC0000"/>
    <a:srgbClr val="FFFFFF"/>
    <a:srgbClr val="0099CC"/>
    <a:srgbClr val="33CCCC"/>
    <a:srgbClr val="009999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>
      <p:cViewPr varScale="1">
        <p:scale>
          <a:sx n="82" d="100"/>
          <a:sy n="82" d="100"/>
        </p:scale>
        <p:origin x="126" y="576"/>
      </p:cViewPr>
      <p:guideLst>
        <p:guide orient="horz" pos="2160"/>
        <p:guide pos="297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-3187" y="-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93F76EE5-14BC-401E-94D9-4C95B2603DF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17E46F2B-85C7-4EEE-AB0D-67BF7F94832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515257B-DE57-425F-87B4-6B15B557297A}" type="datetimeFigureOut">
              <a:rPr lang="zh-CN" altLang="en-US"/>
              <a:pPr>
                <a:defRPr/>
              </a:pPr>
              <a:t>2022/4/3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FEED7E1F-CAC4-4FBD-83A2-69E40652A76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19671564-9D0E-46E7-ACF7-F2B181CD521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3FDE06B-C329-4B03-97D7-62AC30EEB711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页眉占位符 3073">
            <a:extLst>
              <a:ext uri="{FF2B5EF4-FFF2-40B4-BE49-F238E27FC236}">
                <a16:creationId xmlns:a16="http://schemas.microsoft.com/office/drawing/2014/main" id="{E66C0771-43EA-4738-8575-3BF8C17A6E9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200" b="0" noProof="1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075" name="日期占位符 3074">
            <a:extLst>
              <a:ext uri="{FF2B5EF4-FFF2-40B4-BE49-F238E27FC236}">
                <a16:creationId xmlns:a16="http://schemas.microsoft.com/office/drawing/2014/main" id="{D7BA093D-65A0-409B-B991-EFA98E29C54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3025" y="0"/>
            <a:ext cx="2973388" cy="455613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200" b="0" noProof="1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208900" name="幻灯片图像占位符 3075">
            <a:extLst>
              <a:ext uri="{FF2B5EF4-FFF2-40B4-BE49-F238E27FC236}">
                <a16:creationId xmlns:a16="http://schemas.microsoft.com/office/drawing/2014/main" id="{5AAAC2E1-7E86-4B52-AC70-3923B38AA356}"/>
              </a:ext>
            </a:extLst>
          </p:cNvPr>
          <p:cNvSpPr>
            <a:spLocks noGrp="1" noRot="1" noChangeAspect="1" noChangeArrowheads="1"/>
          </p:cNvSpPr>
          <p:nvPr>
            <p:ph type="sldImg" idx="4294967295"/>
          </p:nvPr>
        </p:nvSpPr>
        <p:spPr bwMode="auto">
          <a:xfrm>
            <a:off x="1143000" y="684213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3077" name="文本占位符 3076">
            <a:extLst>
              <a:ext uri="{FF2B5EF4-FFF2-40B4-BE49-F238E27FC236}">
                <a16:creationId xmlns:a16="http://schemas.microsoft.com/office/drawing/2014/main" id="{E2B59673-1040-4AF0-AA3F-D48D4F53AD9B}"/>
              </a:ext>
            </a:extLst>
          </p:cNvPr>
          <p:cNvSpPr>
            <a:spLocks noGrp="1" noRot="1" noChangeArrowheads="1"/>
          </p:cNvSpPr>
          <p:nvPr>
            <p:ph type="body" sz="quarter" idx="4294967295"/>
          </p:nvPr>
        </p:nvSpPr>
        <p:spPr bwMode="auto">
          <a:xfrm>
            <a:off x="684213" y="4341813"/>
            <a:ext cx="5487987" cy="411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3078" name="页脚占位符 3077">
            <a:extLst>
              <a:ext uri="{FF2B5EF4-FFF2-40B4-BE49-F238E27FC236}">
                <a16:creationId xmlns:a16="http://schemas.microsoft.com/office/drawing/2014/main" id="{75DBDBCB-A779-426F-8AA2-066093D5856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3625"/>
            <a:ext cx="2970213" cy="458788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>
            <a:lvl1pPr>
              <a:defRPr sz="1200" b="0" noProof="1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079" name="灯片编号占位符 3078">
            <a:extLst>
              <a:ext uri="{FF2B5EF4-FFF2-40B4-BE49-F238E27FC236}">
                <a16:creationId xmlns:a16="http://schemas.microsoft.com/office/drawing/2014/main" id="{4086E015-A292-4BDD-9499-D377917931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3025" y="8683625"/>
            <a:ext cx="2973388" cy="45878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15DD7733-1AFA-4D29-AC6F-09DEB63FB114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1pPr>
    <a:lvl2pPr marL="457200" lvl="1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2pPr>
    <a:lvl3pPr marL="914400" lvl="2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3pPr>
    <a:lvl4pPr marL="1371600" lvl="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4pPr>
    <a:lvl5pPr marL="1828800" lvl="4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E5DCE-5343-49D7-AAD8-CB32E570955F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53829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E5DCE-5343-49D7-AAD8-CB32E570955F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69998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A5DBAA-A890-49A0-B264-AFDA41F19D8B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03479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E5DCE-5343-49D7-AAD8-CB32E570955F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0152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E5DCE-5343-49D7-AAD8-CB32E570955F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03030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E5DCE-5343-49D7-AAD8-CB32E570955F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7260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E5DCE-5343-49D7-AAD8-CB32E570955F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0930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E5DCE-5343-49D7-AAD8-CB32E570955F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198452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E5DCE-5343-49D7-AAD8-CB32E570955F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073670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E5DCE-5343-49D7-AAD8-CB32E570955F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49781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A5DBAA-A890-49A0-B264-AFDA41F19D8B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2346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410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9pPr>
          </a:lstStyle>
          <a:p>
            <a:fld id="{3E7AAADD-DA3A-43A8-895A-F1254FE87C76}" type="slidenum">
              <a:rPr lang="zh-CN" altLang="en-US" smtClean="0">
                <a:latin typeface="Calibri" panose="020F0502020204030204" pitchFamily="34" charset="0"/>
              </a:rPr>
              <a:pPr/>
              <a:t>2</a:t>
            </a:fld>
            <a:endParaRPr lang="zh-CN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02462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E5DCE-5343-49D7-AAD8-CB32E570955F}" type="slidenum">
              <a:rPr lang="zh-CN" altLang="en-US" smtClean="0"/>
              <a:t>20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860131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E5DCE-5343-49D7-AAD8-CB32E570955F}" type="slidenum">
              <a:rPr lang="zh-CN" altLang="en-US" smtClean="0"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530823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E5DCE-5343-49D7-AAD8-CB32E570955F}" type="slidenum">
              <a:rPr lang="zh-CN" altLang="en-US" smtClean="0"/>
              <a:t>22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2926464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E5DCE-5343-49D7-AAD8-CB32E570955F}" type="slidenum">
              <a:rPr lang="zh-CN" altLang="en-US" smtClean="0"/>
              <a:t>23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743659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E5DCE-5343-49D7-AAD8-CB32E570955F}" type="slidenum">
              <a:rPr lang="zh-CN" altLang="en-US" smtClean="0"/>
              <a:t>24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771312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E5DCE-5343-49D7-AAD8-CB32E570955F}" type="slidenum">
              <a:rPr lang="zh-CN" altLang="en-US" smtClean="0"/>
              <a:t>25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173883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E5DCE-5343-49D7-AAD8-CB32E570955F}" type="slidenum">
              <a:rPr lang="zh-CN" altLang="en-US" smtClean="0"/>
              <a:t>26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683475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E5DCE-5343-49D7-AAD8-CB32E570955F}" type="slidenum">
              <a:rPr lang="zh-CN" altLang="en-US" smtClean="0"/>
              <a:t>27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064070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A5DBAA-A890-49A0-B264-AFDA41F19D8B}" type="slidenum">
              <a:rPr lang="zh-CN" altLang="en-US" smtClean="0"/>
              <a:t>28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665651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E5DCE-5343-49D7-AAD8-CB32E570955F}" type="slidenum">
              <a:rPr lang="zh-CN" altLang="en-US" smtClean="0"/>
              <a:t>29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224110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E5DCE-5343-49D7-AAD8-CB32E570955F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76435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E5DCE-5343-49D7-AAD8-CB32E570955F}" type="slidenum">
              <a:rPr lang="zh-CN" altLang="en-US" smtClean="0"/>
              <a:t>30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70388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E5DCE-5343-49D7-AAD8-CB32E570955F}" type="slidenum">
              <a:rPr lang="zh-CN" altLang="en-US" smtClean="0"/>
              <a:t>31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70636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A5DBAA-A890-49A0-B264-AFDA41F19D8B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0818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E5DCE-5343-49D7-AAD8-CB32E570955F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4158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E5DCE-5343-49D7-AAD8-CB32E570955F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2929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E5DCE-5343-49D7-AAD8-CB32E570955F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535992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E5DCE-5343-49D7-AAD8-CB32E570955F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789490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E5DCE-5343-49D7-AAD8-CB32E570955F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6540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noProof="1"/>
              <a:t>单击此处编辑母版副标题样式</a:t>
            </a:r>
          </a:p>
        </p:txBody>
      </p:sp>
      <p:sp>
        <p:nvSpPr>
          <p:cNvPr id="4" name="日期占位符 1027">
            <a:extLst>
              <a:ext uri="{FF2B5EF4-FFF2-40B4-BE49-F238E27FC236}">
                <a16:creationId xmlns:a16="http://schemas.microsoft.com/office/drawing/2014/main" id="{CFA366D4-36F8-46C3-9B64-C6C2F4ECD5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E55F17-FB0B-4617-B8F5-94764B7A7876}" type="datetime1">
              <a:rPr lang="zh-CN" altLang="en-US"/>
              <a:pPr>
                <a:defRPr/>
              </a:pPr>
              <a:t>2022/4/3</a:t>
            </a:fld>
            <a:endParaRPr lang="zh-CN" altLang="en-US"/>
          </a:p>
        </p:txBody>
      </p:sp>
      <p:sp>
        <p:nvSpPr>
          <p:cNvPr id="5" name="页脚占位符 1028">
            <a:extLst>
              <a:ext uri="{FF2B5EF4-FFF2-40B4-BE49-F238E27FC236}">
                <a16:creationId xmlns:a16="http://schemas.microsoft.com/office/drawing/2014/main" id="{DDB29D4C-ABD9-45FA-AB98-86D24F608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1029">
            <a:extLst>
              <a:ext uri="{FF2B5EF4-FFF2-40B4-BE49-F238E27FC236}">
                <a16:creationId xmlns:a16="http://schemas.microsoft.com/office/drawing/2014/main" id="{4668CF7B-C03D-47E2-82DA-F6DF98ED7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986BB9-E8FF-47A8-8E0A-C26245407F66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44285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1027">
            <a:extLst>
              <a:ext uri="{FF2B5EF4-FFF2-40B4-BE49-F238E27FC236}">
                <a16:creationId xmlns:a16="http://schemas.microsoft.com/office/drawing/2014/main" id="{19332E05-A969-41FD-9358-F169FEC07B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F9D653-EE7D-45F1-93BF-045B0C96AB69}" type="datetime1">
              <a:rPr lang="zh-CN" altLang="en-US"/>
              <a:pPr>
                <a:defRPr/>
              </a:pPr>
              <a:t>2022/4/3</a:t>
            </a:fld>
            <a:endParaRPr lang="zh-CN" altLang="en-US"/>
          </a:p>
        </p:txBody>
      </p:sp>
      <p:sp>
        <p:nvSpPr>
          <p:cNvPr id="5" name="页脚占位符 1028">
            <a:extLst>
              <a:ext uri="{FF2B5EF4-FFF2-40B4-BE49-F238E27FC236}">
                <a16:creationId xmlns:a16="http://schemas.microsoft.com/office/drawing/2014/main" id="{03D8B026-004F-4319-931F-B3CDEA148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1029">
            <a:extLst>
              <a:ext uri="{FF2B5EF4-FFF2-40B4-BE49-F238E27FC236}">
                <a16:creationId xmlns:a16="http://schemas.microsoft.com/office/drawing/2014/main" id="{6AC9024E-B7E4-4BF0-9244-883FC652C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428285-13D4-4D5A-BEB7-4179BE5C8C38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7490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1027">
            <a:extLst>
              <a:ext uri="{FF2B5EF4-FFF2-40B4-BE49-F238E27FC236}">
                <a16:creationId xmlns:a16="http://schemas.microsoft.com/office/drawing/2014/main" id="{4BE6C2F3-74CA-45AB-AC42-14F8881757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47135E-6888-4B06-B8DA-1A2A51CA7EE6}" type="datetime1">
              <a:rPr lang="zh-CN" altLang="en-US"/>
              <a:pPr>
                <a:defRPr/>
              </a:pPr>
              <a:t>2022/4/3</a:t>
            </a:fld>
            <a:endParaRPr lang="zh-CN" altLang="en-US"/>
          </a:p>
        </p:txBody>
      </p:sp>
      <p:sp>
        <p:nvSpPr>
          <p:cNvPr id="5" name="页脚占位符 1028">
            <a:extLst>
              <a:ext uri="{FF2B5EF4-FFF2-40B4-BE49-F238E27FC236}">
                <a16:creationId xmlns:a16="http://schemas.microsoft.com/office/drawing/2014/main" id="{A9C72C46-6407-4B89-8AA0-8FF258710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1029">
            <a:extLst>
              <a:ext uri="{FF2B5EF4-FFF2-40B4-BE49-F238E27FC236}">
                <a16:creationId xmlns:a16="http://schemas.microsoft.com/office/drawing/2014/main" id="{3485638C-FB70-49D8-A66B-B8020EBE4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B08F7B-81CF-4069-8614-616E0176B423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951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628650" y="1825625"/>
            <a:ext cx="3886200" cy="2098675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9150" y="1825625"/>
            <a:ext cx="3886200" cy="2098675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28650" y="4076700"/>
            <a:ext cx="3886200" cy="2100263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4076700"/>
            <a:ext cx="3886200" cy="2100263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7" name="日期占位符 1027">
            <a:extLst>
              <a:ext uri="{FF2B5EF4-FFF2-40B4-BE49-F238E27FC236}">
                <a16:creationId xmlns:a16="http://schemas.microsoft.com/office/drawing/2014/main" id="{51A6102E-AE7A-42DC-A5BA-ED3C75CD00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CD69AF-417D-4C7B-9163-5EED58280F1A}" type="datetime1">
              <a:rPr lang="zh-CN" altLang="en-US"/>
              <a:pPr>
                <a:defRPr/>
              </a:pPr>
              <a:t>2022/4/3</a:t>
            </a:fld>
            <a:endParaRPr lang="zh-CN" altLang="en-US"/>
          </a:p>
        </p:txBody>
      </p:sp>
      <p:sp>
        <p:nvSpPr>
          <p:cNvPr id="8" name="页脚占位符 1028">
            <a:extLst>
              <a:ext uri="{FF2B5EF4-FFF2-40B4-BE49-F238E27FC236}">
                <a16:creationId xmlns:a16="http://schemas.microsoft.com/office/drawing/2014/main" id="{D9EE1A3C-3EDA-44EC-B42C-0EE8CCFDD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1029">
            <a:extLst>
              <a:ext uri="{FF2B5EF4-FFF2-40B4-BE49-F238E27FC236}">
                <a16:creationId xmlns:a16="http://schemas.microsoft.com/office/drawing/2014/main" id="{DBE9835A-5B62-42A4-9A4B-90B145EC6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C2A2BF-90AB-47B8-A2CF-7D3DD7A18B2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28775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9150" y="1825625"/>
            <a:ext cx="3886200" cy="2098675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29150" y="4076700"/>
            <a:ext cx="3886200" cy="2100263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6" name="日期占位符 1027">
            <a:extLst>
              <a:ext uri="{FF2B5EF4-FFF2-40B4-BE49-F238E27FC236}">
                <a16:creationId xmlns:a16="http://schemas.microsoft.com/office/drawing/2014/main" id="{5E81A1BE-08C9-4E8A-8861-F13563E01D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443FE0-527C-4809-8EEC-253AFEE80F5D}" type="datetime1">
              <a:rPr lang="zh-CN" altLang="en-US"/>
              <a:pPr>
                <a:defRPr/>
              </a:pPr>
              <a:t>2022/4/3</a:t>
            </a:fld>
            <a:endParaRPr lang="zh-CN" altLang="en-US"/>
          </a:p>
        </p:txBody>
      </p:sp>
      <p:sp>
        <p:nvSpPr>
          <p:cNvPr id="7" name="页脚占位符 1028">
            <a:extLst>
              <a:ext uri="{FF2B5EF4-FFF2-40B4-BE49-F238E27FC236}">
                <a16:creationId xmlns:a16="http://schemas.microsoft.com/office/drawing/2014/main" id="{A3736EC6-FDFB-4E4E-AC8F-6DAA0E070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1029">
            <a:extLst>
              <a:ext uri="{FF2B5EF4-FFF2-40B4-BE49-F238E27FC236}">
                <a16:creationId xmlns:a16="http://schemas.microsoft.com/office/drawing/2014/main" id="{A07A6683-7412-4257-A22A-847CBDC57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16267F-6641-473A-A5DC-88A6ED06D43D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390127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3" name="日期占位符 1027">
            <a:extLst>
              <a:ext uri="{FF2B5EF4-FFF2-40B4-BE49-F238E27FC236}">
                <a16:creationId xmlns:a16="http://schemas.microsoft.com/office/drawing/2014/main" id="{C27A5934-C9CA-4DFF-AECD-E7DAB44AF93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5E1BEC-A5B6-479B-89FF-93F3B1FD9030}" type="datetime1">
              <a:rPr lang="zh-CN" altLang="en-US"/>
              <a:pPr>
                <a:defRPr/>
              </a:pPr>
              <a:t>2022/4/3</a:t>
            </a:fld>
            <a:endParaRPr lang="zh-CN" altLang="en-US"/>
          </a:p>
        </p:txBody>
      </p:sp>
      <p:sp>
        <p:nvSpPr>
          <p:cNvPr id="4" name="页脚占位符 1028">
            <a:extLst>
              <a:ext uri="{FF2B5EF4-FFF2-40B4-BE49-F238E27FC236}">
                <a16:creationId xmlns:a16="http://schemas.microsoft.com/office/drawing/2014/main" id="{1A442790-C14B-4B1F-BF83-D31089470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1029">
            <a:extLst>
              <a:ext uri="{FF2B5EF4-FFF2-40B4-BE49-F238E27FC236}">
                <a16:creationId xmlns:a16="http://schemas.microsoft.com/office/drawing/2014/main" id="{286B2932-7876-4B9E-9559-5AE22F893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27407B-A5E6-45C1-9EA1-5B0BA6FCB07B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582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1027">
            <a:extLst>
              <a:ext uri="{FF2B5EF4-FFF2-40B4-BE49-F238E27FC236}">
                <a16:creationId xmlns:a16="http://schemas.microsoft.com/office/drawing/2014/main" id="{FEB93BC5-2418-4A98-ABD0-3E0A8A15E7F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407762-4707-4D03-BB77-D2878B095A62}" type="datetime1">
              <a:rPr lang="zh-CN" altLang="en-US"/>
              <a:pPr>
                <a:defRPr/>
              </a:pPr>
              <a:t>2022/4/3</a:t>
            </a:fld>
            <a:endParaRPr lang="zh-CN" altLang="en-US"/>
          </a:p>
        </p:txBody>
      </p:sp>
      <p:sp>
        <p:nvSpPr>
          <p:cNvPr id="5" name="页脚占位符 1028">
            <a:extLst>
              <a:ext uri="{FF2B5EF4-FFF2-40B4-BE49-F238E27FC236}">
                <a16:creationId xmlns:a16="http://schemas.microsoft.com/office/drawing/2014/main" id="{6EEAC77C-E617-4261-8E68-EEEC41419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1029">
            <a:extLst>
              <a:ext uri="{FF2B5EF4-FFF2-40B4-BE49-F238E27FC236}">
                <a16:creationId xmlns:a16="http://schemas.microsoft.com/office/drawing/2014/main" id="{E8CF5B99-E492-4745-97F9-7A3F174FD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FB06B6-57FE-43AD-A5A8-18881D1B4DF1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77889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日期占位符 1027">
            <a:extLst>
              <a:ext uri="{FF2B5EF4-FFF2-40B4-BE49-F238E27FC236}">
                <a16:creationId xmlns:a16="http://schemas.microsoft.com/office/drawing/2014/main" id="{694820EB-3AC6-40F2-BA83-DD8A26A25DD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69800D-BDE3-48D6-AB81-738690385B6C}" type="datetime1">
              <a:rPr lang="zh-CN" altLang="en-US"/>
              <a:pPr>
                <a:defRPr/>
              </a:pPr>
              <a:t>2022/4/3</a:t>
            </a:fld>
            <a:endParaRPr lang="zh-CN" altLang="en-US"/>
          </a:p>
        </p:txBody>
      </p:sp>
      <p:sp>
        <p:nvSpPr>
          <p:cNvPr id="5" name="页脚占位符 1028">
            <a:extLst>
              <a:ext uri="{FF2B5EF4-FFF2-40B4-BE49-F238E27FC236}">
                <a16:creationId xmlns:a16="http://schemas.microsoft.com/office/drawing/2014/main" id="{D7930563-EA60-491D-B8E1-10A3754D1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1029">
            <a:extLst>
              <a:ext uri="{FF2B5EF4-FFF2-40B4-BE49-F238E27FC236}">
                <a16:creationId xmlns:a16="http://schemas.microsoft.com/office/drawing/2014/main" id="{E5C505D3-7962-4B5A-8093-49A220BCA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80F316-A66C-45A7-8BE2-8B01610D3EB5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4760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日期占位符 1027">
            <a:extLst>
              <a:ext uri="{FF2B5EF4-FFF2-40B4-BE49-F238E27FC236}">
                <a16:creationId xmlns:a16="http://schemas.microsoft.com/office/drawing/2014/main" id="{51881210-737F-4513-94AB-660794C6C2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7F2229-C786-4625-89D1-9729BEF5720C}" type="datetime1">
              <a:rPr lang="zh-CN" altLang="en-US"/>
              <a:pPr>
                <a:defRPr/>
              </a:pPr>
              <a:t>2022/4/3</a:t>
            </a:fld>
            <a:endParaRPr lang="zh-CN" altLang="en-US"/>
          </a:p>
        </p:txBody>
      </p:sp>
      <p:sp>
        <p:nvSpPr>
          <p:cNvPr id="6" name="页脚占位符 1028">
            <a:extLst>
              <a:ext uri="{FF2B5EF4-FFF2-40B4-BE49-F238E27FC236}">
                <a16:creationId xmlns:a16="http://schemas.microsoft.com/office/drawing/2014/main" id="{B67B6658-8D53-4CEF-9CF4-09343FD24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1029">
            <a:extLst>
              <a:ext uri="{FF2B5EF4-FFF2-40B4-BE49-F238E27FC236}">
                <a16:creationId xmlns:a16="http://schemas.microsoft.com/office/drawing/2014/main" id="{C292F90A-C718-4162-B0D3-51651DF28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C4A9C7-4A43-4AB6-8203-28E2CF1DAB48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2898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7" name="日期占位符 1027">
            <a:extLst>
              <a:ext uri="{FF2B5EF4-FFF2-40B4-BE49-F238E27FC236}">
                <a16:creationId xmlns:a16="http://schemas.microsoft.com/office/drawing/2014/main" id="{FC4C9867-D947-4DD2-A6EC-75958B7DD33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C8987B-5C64-4BF1-BCB8-D1A53BC921EF}" type="datetime1">
              <a:rPr lang="zh-CN" altLang="en-US"/>
              <a:pPr>
                <a:defRPr/>
              </a:pPr>
              <a:t>2022/4/3</a:t>
            </a:fld>
            <a:endParaRPr lang="zh-CN" altLang="en-US"/>
          </a:p>
        </p:txBody>
      </p:sp>
      <p:sp>
        <p:nvSpPr>
          <p:cNvPr id="8" name="页脚占位符 1028">
            <a:extLst>
              <a:ext uri="{FF2B5EF4-FFF2-40B4-BE49-F238E27FC236}">
                <a16:creationId xmlns:a16="http://schemas.microsoft.com/office/drawing/2014/main" id="{D8EA968A-EF93-4301-A662-2009D4258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1029">
            <a:extLst>
              <a:ext uri="{FF2B5EF4-FFF2-40B4-BE49-F238E27FC236}">
                <a16:creationId xmlns:a16="http://schemas.microsoft.com/office/drawing/2014/main" id="{91BD5DF4-261F-44D3-8E0D-F9CA2C461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C9EAE1-5F45-41C2-A68E-EAD63C50BEDC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35380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日期占位符 1027">
            <a:extLst>
              <a:ext uri="{FF2B5EF4-FFF2-40B4-BE49-F238E27FC236}">
                <a16:creationId xmlns:a16="http://schemas.microsoft.com/office/drawing/2014/main" id="{EB68FF99-D3DF-4B79-95DC-E837065236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3D20A-7A12-4404-BC18-010F4CD141A8}" type="datetime1">
              <a:rPr lang="zh-CN" altLang="en-US"/>
              <a:pPr>
                <a:defRPr/>
              </a:pPr>
              <a:t>2022/4/3</a:t>
            </a:fld>
            <a:endParaRPr lang="zh-CN" altLang="en-US"/>
          </a:p>
        </p:txBody>
      </p:sp>
      <p:sp>
        <p:nvSpPr>
          <p:cNvPr id="4" name="页脚占位符 1028">
            <a:extLst>
              <a:ext uri="{FF2B5EF4-FFF2-40B4-BE49-F238E27FC236}">
                <a16:creationId xmlns:a16="http://schemas.microsoft.com/office/drawing/2014/main" id="{C05A65A6-B213-4513-9B1E-4DAE9E90B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1029">
            <a:extLst>
              <a:ext uri="{FF2B5EF4-FFF2-40B4-BE49-F238E27FC236}">
                <a16:creationId xmlns:a16="http://schemas.microsoft.com/office/drawing/2014/main" id="{995924A1-ADCC-4EED-88D8-4D235E7FE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7E0FFD-209F-4FC5-A2E3-BD7083EE2D0E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31896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027">
            <a:extLst>
              <a:ext uri="{FF2B5EF4-FFF2-40B4-BE49-F238E27FC236}">
                <a16:creationId xmlns:a16="http://schemas.microsoft.com/office/drawing/2014/main" id="{34B2A213-0ACC-4CD8-BA1E-E32EB2BC46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2C3365-5B7C-4BFC-9E82-DC2898B48760}" type="datetime1">
              <a:rPr lang="zh-CN" altLang="en-US"/>
              <a:pPr>
                <a:defRPr/>
              </a:pPr>
              <a:t>2022/4/3</a:t>
            </a:fld>
            <a:endParaRPr lang="zh-CN" altLang="en-US"/>
          </a:p>
        </p:txBody>
      </p:sp>
      <p:sp>
        <p:nvSpPr>
          <p:cNvPr id="3" name="页脚占位符 1028">
            <a:extLst>
              <a:ext uri="{FF2B5EF4-FFF2-40B4-BE49-F238E27FC236}">
                <a16:creationId xmlns:a16="http://schemas.microsoft.com/office/drawing/2014/main" id="{499C9D6A-9182-4F44-8578-884F103F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1029">
            <a:extLst>
              <a:ext uri="{FF2B5EF4-FFF2-40B4-BE49-F238E27FC236}">
                <a16:creationId xmlns:a16="http://schemas.microsoft.com/office/drawing/2014/main" id="{26CC190E-DD08-4D44-922A-F1A4BCEA0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68FB30-BEE9-48D3-B674-E1D470C13451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60474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日期占位符 1027">
            <a:extLst>
              <a:ext uri="{FF2B5EF4-FFF2-40B4-BE49-F238E27FC236}">
                <a16:creationId xmlns:a16="http://schemas.microsoft.com/office/drawing/2014/main" id="{A971CB49-2CE8-4AE7-839D-BEC99C2489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195ACC-5F7B-489A-9C5D-9E30924B3606}" type="datetime1">
              <a:rPr lang="zh-CN" altLang="en-US"/>
              <a:pPr>
                <a:defRPr/>
              </a:pPr>
              <a:t>2022/4/3</a:t>
            </a:fld>
            <a:endParaRPr lang="zh-CN" altLang="en-US"/>
          </a:p>
        </p:txBody>
      </p:sp>
      <p:sp>
        <p:nvSpPr>
          <p:cNvPr id="6" name="页脚占位符 1028">
            <a:extLst>
              <a:ext uri="{FF2B5EF4-FFF2-40B4-BE49-F238E27FC236}">
                <a16:creationId xmlns:a16="http://schemas.microsoft.com/office/drawing/2014/main" id="{FD583A8B-1CC4-455D-9235-9102C84D6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1029">
            <a:extLst>
              <a:ext uri="{FF2B5EF4-FFF2-40B4-BE49-F238E27FC236}">
                <a16:creationId xmlns:a16="http://schemas.microsoft.com/office/drawing/2014/main" id="{0B470A7E-2BD9-47AC-993C-09D54A949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1158B7-E0CB-464E-BF61-BDDC9C8918F8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3158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日期占位符 1027">
            <a:extLst>
              <a:ext uri="{FF2B5EF4-FFF2-40B4-BE49-F238E27FC236}">
                <a16:creationId xmlns:a16="http://schemas.microsoft.com/office/drawing/2014/main" id="{DB45788C-239D-4391-B97F-CA31C6B3A5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07A472-1844-43D4-8231-026890D3BEEB}" type="datetime1">
              <a:rPr lang="zh-CN" altLang="en-US"/>
              <a:pPr>
                <a:defRPr/>
              </a:pPr>
              <a:t>2022/4/3</a:t>
            </a:fld>
            <a:endParaRPr lang="zh-CN" altLang="en-US"/>
          </a:p>
        </p:txBody>
      </p:sp>
      <p:sp>
        <p:nvSpPr>
          <p:cNvPr id="6" name="页脚占位符 1028">
            <a:extLst>
              <a:ext uri="{FF2B5EF4-FFF2-40B4-BE49-F238E27FC236}">
                <a16:creationId xmlns:a16="http://schemas.microsoft.com/office/drawing/2014/main" id="{E2C56CA6-050E-4730-8B95-71F441FA4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1029">
            <a:extLst>
              <a:ext uri="{FF2B5EF4-FFF2-40B4-BE49-F238E27FC236}">
                <a16:creationId xmlns:a16="http://schemas.microsoft.com/office/drawing/2014/main" id="{CBB4E813-423F-4483-8B35-68C7A1734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A8DF7A-84C8-4EF0-9616-4C8DBB847737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93358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>
            <a:extLst>
              <a:ext uri="{FF2B5EF4-FFF2-40B4-BE49-F238E27FC236}">
                <a16:creationId xmlns:a16="http://schemas.microsoft.com/office/drawing/2014/main" id="{7636A1B2-5D88-42DE-8AD0-51DA626292A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1026">
            <a:extLst>
              <a:ext uri="{FF2B5EF4-FFF2-40B4-BE49-F238E27FC236}">
                <a16:creationId xmlns:a16="http://schemas.microsoft.com/office/drawing/2014/main" id="{5535C9CF-2FE6-4EC9-9DBB-69960320C23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>
            <a:extLst>
              <a:ext uri="{FF2B5EF4-FFF2-40B4-BE49-F238E27FC236}">
                <a16:creationId xmlns:a16="http://schemas.microsoft.com/office/drawing/2014/main" id="{FEAB1E1D-2E39-407C-8AF4-D42A34F37C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 b="0" noProof="1">
                <a:cs typeface="+mn-ea"/>
              </a:defRPr>
            </a:lvl1pPr>
          </a:lstStyle>
          <a:p>
            <a:pPr>
              <a:defRPr/>
            </a:pPr>
            <a:fld id="{DD53A607-77D6-4D33-8796-D8B7BCD2C27B}" type="datetime1">
              <a:rPr lang="zh-CN" altLang="en-US"/>
              <a:pPr>
                <a:defRPr/>
              </a:pPr>
              <a:t>2022/4/3</a:t>
            </a:fld>
            <a:endParaRPr lang="zh-CN" altLang="en-US"/>
          </a:p>
        </p:txBody>
      </p:sp>
      <p:sp>
        <p:nvSpPr>
          <p:cNvPr id="1029" name="页脚占位符 1028">
            <a:extLst>
              <a:ext uri="{FF2B5EF4-FFF2-40B4-BE49-F238E27FC236}">
                <a16:creationId xmlns:a16="http://schemas.microsoft.com/office/drawing/2014/main" id="{8CBD2E96-72D7-455B-B4F5-1C23EBE1B3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 b="0" noProof="1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30" name="灯片编号占位符 1029">
            <a:extLst>
              <a:ext uri="{FF2B5EF4-FFF2-40B4-BE49-F238E27FC236}">
                <a16:creationId xmlns:a16="http://schemas.microsoft.com/office/drawing/2014/main" id="{26AC2035-925D-4570-AEEF-EA2D4156A5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01DD2030-239B-4907-A570-4E1B65338CC1}" type="slidenum">
              <a:rPr lang="zh-CN" altLang="en-US"/>
              <a:pPr/>
              <a:t>‹#›</a:t>
            </a:fld>
            <a:endParaRPr lang="zh-CN" altLang="en-US"/>
          </a:p>
        </p:txBody>
      </p:sp>
      <p:pic>
        <p:nvPicPr>
          <p:cNvPr id="1031" name="图片 1030" descr="PPT947">
            <a:extLst>
              <a:ext uri="{FF2B5EF4-FFF2-40B4-BE49-F238E27FC236}">
                <a16:creationId xmlns:a16="http://schemas.microsoft.com/office/drawing/2014/main" id="{750B4A0B-0C88-4551-A721-9D022B87B3B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矩形 8">
            <a:extLst>
              <a:ext uri="{FF2B5EF4-FFF2-40B4-BE49-F238E27FC236}">
                <a16:creationId xmlns:a16="http://schemas.microsoft.com/office/drawing/2014/main" id="{8BC0991C-4918-4E6E-9EAC-FD10B7215FB6}"/>
              </a:ext>
            </a:extLst>
          </p:cNvPr>
          <p:cNvSpPr/>
          <p:nvPr userDrawn="1"/>
        </p:nvSpPr>
        <p:spPr>
          <a:xfrm>
            <a:off x="0" y="0"/>
            <a:ext cx="1619250" cy="7651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6A610BBA-EB87-40C1-B926-A5C0AB7E21DF}"/>
              </a:ext>
            </a:extLst>
          </p:cNvPr>
          <p:cNvSpPr/>
          <p:nvPr userDrawn="1"/>
        </p:nvSpPr>
        <p:spPr>
          <a:xfrm>
            <a:off x="-324544" y="-99392"/>
            <a:ext cx="216024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zh-CN" altLang="en-US" sz="5400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华联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8" r:id="rId13"/>
    <p:sldLayoutId id="2147483669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rgbClr val="000000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rgbClr val="000000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rgbClr val="000000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1" i="0" u="none" kern="1200" baseline="0">
          <a:solidFill>
            <a:srgbClr val="000000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1" i="0" u="none" kern="1200" baseline="0">
          <a:solidFill>
            <a:srgbClr val="000000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1" i="0" u="none" kern="1200" baseline="0">
          <a:solidFill>
            <a:srgbClr val="000000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1" i="0" u="none" kern="1200" baseline="0">
          <a:solidFill>
            <a:srgbClr val="000000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1" i="0" u="none" kern="1200" baseline="0">
          <a:solidFill>
            <a:srgbClr val="000000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1" i="0" u="none" kern="1200" baseline="0">
          <a:solidFill>
            <a:srgbClr val="000000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1" i="0" u="none" kern="1200" baseline="0">
          <a:solidFill>
            <a:srgbClr val="000000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1" i="0" u="none" kern="1200" baseline="0">
          <a:solidFill>
            <a:srgbClr val="000000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3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4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notesSlide" Target="../notesSlides/notesSlide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slideLayout" Target="../slideLayouts/slideLayout6.xml"/><Relationship Id="rId5" Type="http://schemas.openxmlformats.org/officeDocument/2006/relationships/tags" Target="../tags/tag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2.xml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3.x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4.xml"/><Relationship Id="rId4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5.xml"/><Relationship Id="rId4" Type="http://schemas.openxmlformats.org/officeDocument/2006/relationships/image" Target="../media/image7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6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4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1.xml"/><Relationship Id="rId4" Type="http://schemas.openxmlformats.org/officeDocument/2006/relationships/image" Target="../media/image1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3630707" y="2382387"/>
            <a:ext cx="1714500" cy="621897"/>
          </a:xfrm>
        </p:spPr>
        <p:txBody>
          <a:bodyPr>
            <a:noAutofit/>
          </a:bodyPr>
          <a:lstStyle/>
          <a:p>
            <a:pPr lvl="0"/>
            <a:r>
              <a:rPr lang="zh-CN" altLang="en-US" sz="3000" b="1" dirty="0"/>
              <a:t>第九章</a:t>
            </a:r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1898441" y="3044713"/>
            <a:ext cx="5347118" cy="1224851"/>
          </a:xfrm>
        </p:spPr>
        <p:txBody>
          <a:bodyPr>
            <a:normAutofit fontScale="90000"/>
          </a:bodyPr>
          <a:lstStyle/>
          <a:p>
            <a:r>
              <a:rPr lang="zh-CN" altLang="en-US" sz="5400" dirty="0"/>
              <a:t>数字电路基本知识</a:t>
            </a:r>
          </a:p>
        </p:txBody>
      </p:sp>
      <p:sp>
        <p:nvSpPr>
          <p:cNvPr id="2" name="矩形: 圆角 1">
            <a:extLst>
              <a:ext uri="{FF2B5EF4-FFF2-40B4-BE49-F238E27FC236}">
                <a16:creationId xmlns:a16="http://schemas.microsoft.com/office/drawing/2014/main" id="{A442F039-E230-4958-84AF-2BE8C072250B}"/>
              </a:ext>
            </a:extLst>
          </p:cNvPr>
          <p:cNvSpPr/>
          <p:nvPr/>
        </p:nvSpPr>
        <p:spPr>
          <a:xfrm>
            <a:off x="3630706" y="2274196"/>
            <a:ext cx="1714500" cy="730088"/>
          </a:xfrm>
          <a:prstGeom prst="roundRect">
            <a:avLst/>
          </a:prstGeom>
          <a:noFill/>
          <a:ln w="57150">
            <a:solidFill>
              <a:srgbClr val="1A61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6866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random/>
      </p:transition>
    </mc:Choice>
    <mc:Fallback xmlns="" xmlns:a14="http://schemas.microsoft.com/office/drawing/2010/main">
      <p:transition spd="slow" advTm="5000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标题 1">
            <a:extLst>
              <a:ext uri="{FF2B5EF4-FFF2-40B4-BE49-F238E27FC236}">
                <a16:creationId xmlns:a16="http://schemas.microsoft.com/office/drawing/2014/main" id="{3390415E-F5B8-4608-AD04-00AACC5741F2}"/>
              </a:ext>
            </a:extLst>
          </p:cNvPr>
          <p:cNvSpPr txBox="1">
            <a:spLocks/>
          </p:cNvSpPr>
          <p:nvPr/>
        </p:nvSpPr>
        <p:spPr>
          <a:xfrm>
            <a:off x="492784" y="1026062"/>
            <a:ext cx="8158433" cy="4114627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 baseline="0">
                <a:solidFill>
                  <a:schemeClr val="accent1"/>
                </a:solidFill>
                <a:effectLst/>
                <a:latin typeface="+mj-ea"/>
                <a:ea typeface="+mj-ea"/>
                <a:cs typeface="+mj-cs"/>
              </a:defRPr>
            </a:lvl1pPr>
          </a:lstStyle>
          <a:p>
            <a:pPr fontAlgn="ctr">
              <a:lnSpc>
                <a:spcPts val="2700"/>
              </a:lnSpc>
            </a:pPr>
            <a:r>
              <a:rPr lang="zh-CN" altLang="en-US" sz="2400" b="0" dirty="0">
                <a:solidFill>
                  <a:srgbClr val="000000"/>
                </a:solidFill>
              </a:rPr>
              <a:t>（四）奇偶校验码</a:t>
            </a:r>
            <a:endParaRPr lang="en-US" altLang="zh-CN" sz="2400" b="0" dirty="0">
              <a:solidFill>
                <a:srgbClr val="000000"/>
              </a:solidFill>
            </a:endParaRPr>
          </a:p>
          <a:p>
            <a:pPr fontAlgn="ctr">
              <a:lnSpc>
                <a:spcPts val="2700"/>
              </a:lnSpc>
            </a:pPr>
            <a:endParaRPr lang="en-US" altLang="zh-CN" sz="2400" b="0" dirty="0">
              <a:solidFill>
                <a:srgbClr val="000000"/>
              </a:solidFill>
            </a:endParaRPr>
          </a:p>
          <a:p>
            <a:pPr fontAlgn="ctr">
              <a:lnSpc>
                <a:spcPts val="2700"/>
              </a:lnSpc>
            </a:pP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二进制数据在传递、存储过程中，可能会发生错误，即有时“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1”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变成“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0”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或“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0”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变成“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1”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。为了检查二进制数有无错误，可以采用奇偶校验码。</a:t>
            </a:r>
          </a:p>
          <a:p>
            <a:pPr fontAlgn="ctr">
              <a:lnSpc>
                <a:spcPts val="2700"/>
              </a:lnSpc>
            </a:pP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fontAlgn="ctr">
              <a:lnSpc>
                <a:spcPts val="2700"/>
              </a:lnSpc>
            </a:pP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奇偶校验码由信息位和校验位组成。信息位就是数据本身，可以是位数不受限的任意二进制数；校验位是根据信息位中的“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1”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或“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0”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的个数加在信息位后面的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1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位二进制数。</a:t>
            </a:r>
          </a:p>
          <a:p>
            <a:pPr fontAlgn="ctr">
              <a:lnSpc>
                <a:spcPts val="2700"/>
              </a:lnSpc>
            </a:pP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fontAlgn="ctr">
              <a:lnSpc>
                <a:spcPts val="2700"/>
              </a:lnSpc>
            </a:pP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奇偶校验码虽然有一些缺陷，但它编码简单、实现容易，在要求不是很高的数字电路系统中仍被广泛采用。</a:t>
            </a: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47795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random/>
      </p:transition>
    </mc:Choice>
    <mc:Fallback xmlns="" xmlns:a14="http://schemas.microsoft.com/office/drawing/2010/main">
      <p:transition spd="slow" advTm="5000">
        <p:random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H_PageTitle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92784" y="3166652"/>
            <a:ext cx="8158433" cy="524696"/>
          </a:xfrm>
        </p:spPr>
        <p:txBody>
          <a:bodyPr>
            <a:noAutofit/>
          </a:bodyPr>
          <a:lstStyle/>
          <a:p>
            <a:pPr algn="ctr"/>
            <a:r>
              <a:rPr lang="zh-CN" altLang="en-US" sz="4500" dirty="0"/>
              <a:t>第二节  逻辑代数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12845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random/>
      </p:transition>
    </mc:Choice>
    <mc:Fallback xmlns="" xmlns:a14="http://schemas.microsoft.com/office/drawing/2010/main">
      <p:transition spd="slow" advTm="5000">
        <p:random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标题 1">
            <a:extLst>
              <a:ext uri="{FF2B5EF4-FFF2-40B4-BE49-F238E27FC236}">
                <a16:creationId xmlns:a16="http://schemas.microsoft.com/office/drawing/2014/main" id="{3390415E-F5B8-4608-AD04-00AACC5741F2}"/>
              </a:ext>
            </a:extLst>
          </p:cNvPr>
          <p:cNvSpPr txBox="1">
            <a:spLocks/>
          </p:cNvSpPr>
          <p:nvPr/>
        </p:nvSpPr>
        <p:spPr>
          <a:xfrm>
            <a:off x="492784" y="1026062"/>
            <a:ext cx="8158433" cy="3833562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 baseline="0">
                <a:solidFill>
                  <a:schemeClr val="accent1"/>
                </a:solidFill>
                <a:effectLst/>
                <a:latin typeface="+mj-ea"/>
                <a:ea typeface="+mj-ea"/>
                <a:cs typeface="+mj-cs"/>
              </a:defRPr>
            </a:lvl1pPr>
          </a:lstStyle>
          <a:p>
            <a:pPr fontAlgn="ctr">
              <a:lnSpc>
                <a:spcPts val="2700"/>
              </a:lnSpc>
            </a:pPr>
            <a:r>
              <a:rPr lang="zh-CN" altLang="en-US" sz="2400" b="0" dirty="0">
                <a:solidFill>
                  <a:srgbClr val="000000"/>
                </a:solidFill>
              </a:rPr>
              <a:t>一、逻辑代数的常量和变量</a:t>
            </a:r>
            <a:br>
              <a:rPr lang="en-US" altLang="zh-CN" sz="2400" b="0" dirty="0">
                <a:solidFill>
                  <a:srgbClr val="000000"/>
                </a:solidFill>
              </a:rPr>
            </a:br>
            <a:br>
              <a:rPr lang="zh-CN" altLang="zh-CN" sz="2400" b="0" dirty="0">
                <a:solidFill>
                  <a:srgbClr val="000000"/>
                </a:solidFill>
              </a:rPr>
            </a:b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常量是指不变化的量，如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2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、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15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等都是常量；变量是指会发生变化的量，如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A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既可以代表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8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，也可以代表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17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，这里的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A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就是变量，它可以根据需要取不同的值，变量常用字母表示。逻辑代数有以下两个特点。</a:t>
            </a: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fontAlgn="ctr">
              <a:lnSpc>
                <a:spcPts val="2700"/>
              </a:lnSpc>
            </a:pP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fontAlgn="ctr">
              <a:lnSpc>
                <a:spcPts val="2700"/>
              </a:lnSpc>
            </a:pP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1.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 逻辑代数的常量有两个：“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1”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和“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0”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；而变量只能有两个值：“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1”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和“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0”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。</a:t>
            </a: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fontAlgn="ctr">
              <a:lnSpc>
                <a:spcPts val="2700"/>
              </a:lnSpc>
            </a:pP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2.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 逻辑代数中的“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1”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和“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0”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不是表示数量大小，而是表示两种对立的逻辑状态（如真或假，高或低，开或关等）。</a:t>
            </a: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33379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random/>
      </p:transition>
    </mc:Choice>
    <mc:Fallback xmlns="" xmlns:a14="http://schemas.microsoft.com/office/drawing/2010/main">
      <p:transition spd="slow" advTm="5000">
        <p:random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标题 1">
            <a:extLst>
              <a:ext uri="{FF2B5EF4-FFF2-40B4-BE49-F238E27FC236}">
                <a16:creationId xmlns:a16="http://schemas.microsoft.com/office/drawing/2014/main" id="{3390415E-F5B8-4608-AD04-00AACC5741F2}"/>
              </a:ext>
            </a:extLst>
          </p:cNvPr>
          <p:cNvSpPr txBox="1">
            <a:spLocks/>
          </p:cNvSpPr>
          <p:nvPr/>
        </p:nvSpPr>
        <p:spPr>
          <a:xfrm>
            <a:off x="492784" y="1026061"/>
            <a:ext cx="8158433" cy="3406343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 baseline="0">
                <a:solidFill>
                  <a:schemeClr val="accent1"/>
                </a:solidFill>
                <a:effectLst/>
                <a:latin typeface="+mj-ea"/>
                <a:ea typeface="+mj-ea"/>
                <a:cs typeface="+mj-cs"/>
              </a:defRPr>
            </a:lvl1pPr>
          </a:lstStyle>
          <a:p>
            <a:pPr fontAlgn="ctr">
              <a:lnSpc>
                <a:spcPts val="2700"/>
              </a:lnSpc>
            </a:pPr>
            <a:r>
              <a:rPr lang="zh-CN" altLang="en-US" sz="2400" b="0" dirty="0">
                <a:solidFill>
                  <a:srgbClr val="000000"/>
                </a:solidFill>
              </a:rPr>
              <a:t>二、逻辑代数的基本运算规律</a:t>
            </a:r>
            <a:br>
              <a:rPr lang="en-US" altLang="zh-CN" sz="2400" b="0" dirty="0">
                <a:solidFill>
                  <a:srgbClr val="000000"/>
                </a:solidFill>
              </a:rPr>
            </a:br>
            <a:br>
              <a:rPr lang="zh-CN" altLang="zh-CN" sz="2400" b="0" dirty="0">
                <a:solidFill>
                  <a:srgbClr val="000000"/>
                </a:solidFill>
              </a:rPr>
            </a:b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普通的代数在运算时有一定的规律，逻辑代数在运算是也有一定的规律，主要有基本运算定律和常用的恒等式。</a:t>
            </a: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fontAlgn="ctr">
              <a:lnSpc>
                <a:spcPts val="2700"/>
              </a:lnSpc>
            </a:pP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fontAlgn="ctr">
              <a:lnSpc>
                <a:spcPts val="2700"/>
              </a:lnSpc>
            </a:pPr>
            <a:r>
              <a:rPr lang="zh-CN" altLang="en-US" sz="2400" b="0" dirty="0">
                <a:solidFill>
                  <a:srgbClr val="000000"/>
                </a:solidFill>
              </a:rPr>
              <a:t>（一）逻辑代数的基本运算定律逻辑代数的基本运算定律</a:t>
            </a:r>
            <a:endParaRPr lang="en-US" altLang="zh-CN" sz="2400" b="0" dirty="0">
              <a:solidFill>
                <a:srgbClr val="000000"/>
              </a:solidFill>
            </a:endParaRPr>
          </a:p>
          <a:p>
            <a:pPr fontAlgn="ctr">
              <a:lnSpc>
                <a:spcPts val="2700"/>
              </a:lnSpc>
            </a:pPr>
            <a:endParaRPr lang="en-US" altLang="zh-CN" sz="2400" b="0" dirty="0">
              <a:solidFill>
                <a:srgbClr val="000000"/>
              </a:solidFill>
            </a:endParaRPr>
          </a:p>
          <a:p>
            <a:pPr fontAlgn="ctr">
              <a:lnSpc>
                <a:spcPts val="2700"/>
              </a:lnSpc>
            </a:pP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若要证明各个定律是否正确，可将各变量的取值代入相应的式子中，再计算等号左右的值是否相等。</a:t>
            </a: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22081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random/>
      </p:transition>
    </mc:Choice>
    <mc:Fallback xmlns="" xmlns:a14="http://schemas.microsoft.com/office/drawing/2010/main">
      <p:transition spd="slow" advTm="5000">
        <p:random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0" name="标题 1">
                <a:extLst>
                  <a:ext uri="{FF2B5EF4-FFF2-40B4-BE49-F238E27FC236}">
                    <a16:creationId xmlns:a16="http://schemas.microsoft.com/office/drawing/2014/main" id="{3390415E-F5B8-4608-AD04-00AACC5741F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92784" y="1026061"/>
                <a:ext cx="8478830" cy="4598062"/>
              </a:xfrm>
              <a:prstGeom prst="rect">
                <a:avLst/>
              </a:prstGeom>
            </p:spPr>
            <p:txBody>
              <a:bodyPr vert="horz" lIns="68580" tIns="34290" rIns="68580" bIns="34290" rtlCol="0" anchor="b">
                <a:normAutofit/>
              </a:bodyPr>
              <a:lstStyle>
                <a:lvl1pPr algn="l" defTabSz="6858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3200" b="1" i="0" kern="1200" baseline="0">
                    <a:solidFill>
                      <a:schemeClr val="accent1"/>
                    </a:solidFill>
                    <a:effectLst/>
                    <a:latin typeface="+mj-ea"/>
                    <a:ea typeface="+mj-ea"/>
                    <a:cs typeface="+mj-cs"/>
                  </a:defRPr>
                </a:lvl1pPr>
              </a:lstStyle>
              <a:p>
                <a:pPr fontAlgn="ctr">
                  <a:lnSpc>
                    <a:spcPts val="2700"/>
                  </a:lnSpc>
                </a:pPr>
                <a:r>
                  <a:rPr lang="zh-CN" altLang="en-US" sz="2400" b="0" dirty="0">
                    <a:solidFill>
                      <a:srgbClr val="000000"/>
                    </a:solidFill>
                  </a:rPr>
                  <a:t>（二）常用的恒等式</a:t>
                </a:r>
                <a:endParaRPr lang="en-US" altLang="zh-CN" sz="2400" b="0" dirty="0">
                  <a:solidFill>
                    <a:srgbClr val="000000"/>
                  </a:solidFill>
                </a:endParaRPr>
              </a:p>
              <a:p>
                <a:pPr fontAlgn="ctr">
                  <a:lnSpc>
                    <a:spcPts val="2700"/>
                  </a:lnSpc>
                </a:pPr>
                <a:endParaRPr lang="en-US" altLang="zh-CN" sz="2400" b="0" dirty="0">
                  <a:solidFill>
                    <a:srgbClr val="000000"/>
                  </a:solidFill>
                </a:endParaRPr>
              </a:p>
              <a:p>
                <a:pPr fontAlgn="ctr">
                  <a:lnSpc>
                    <a:spcPts val="2700"/>
                  </a:lnSpc>
                </a:pPr>
                <a:r>
                  <a:rPr lang="zh-CN" altLang="en-US" sz="1800" b="0" dirty="0">
                    <a:solidFill>
                      <a:srgbClr val="000000"/>
                    </a:solidFill>
                    <a:latin typeface="+mn-ea"/>
                    <a:ea typeface="+mn-ea"/>
                  </a:rPr>
                  <a:t>在进行逻辑代数运算时，可运用前面介绍的各种定律，另外，逻辑代数中还有一些常见的恒等式，在某些情况下应用这些等式可以使逻辑代数运算更为简单快捷。</a:t>
                </a:r>
                <a:endParaRPr lang="en-US" altLang="zh-CN" sz="1800" b="0" dirty="0">
                  <a:solidFill>
                    <a:srgbClr val="000000"/>
                  </a:solidFill>
                  <a:latin typeface="+mn-ea"/>
                  <a:ea typeface="+mn-ea"/>
                </a:endParaRPr>
              </a:p>
              <a:p>
                <a:pPr fontAlgn="ctr">
                  <a:lnSpc>
                    <a:spcPts val="2700"/>
                  </a:lnSpc>
                </a:pPr>
                <a:endParaRPr lang="en-US" altLang="zh-CN" sz="1800" b="0" dirty="0">
                  <a:solidFill>
                    <a:srgbClr val="000000"/>
                  </a:solidFill>
                  <a:latin typeface="+mn-ea"/>
                  <a:ea typeface="+mn-ea"/>
                </a:endParaRPr>
              </a:p>
              <a:p>
                <a:pPr marL="342900" indent="-342900" fontAlgn="ctr">
                  <a:lnSpc>
                    <a:spcPts val="2700"/>
                  </a:lnSpc>
                  <a:buAutoNum type="arabicPeriod"/>
                </a:pPr>
                <a:r>
                  <a:rPr lang="en-US" altLang="zh-CN" sz="1800" b="0" dirty="0">
                    <a:solidFill>
                      <a:srgbClr val="000000"/>
                    </a:solidFill>
                    <a:latin typeface="+mn-ea"/>
                    <a:ea typeface="+mn-ea"/>
                  </a:rPr>
                  <a:t>AB+AB=A</a:t>
                </a:r>
              </a:p>
              <a:p>
                <a:pPr marL="342900" indent="-342900" fontAlgn="ctr">
                  <a:lnSpc>
                    <a:spcPts val="2700"/>
                  </a:lnSpc>
                  <a:buAutoNum type="arabicPeriod"/>
                </a:pPr>
                <a:endParaRPr lang="en-US" altLang="zh-CN" sz="1800" b="0" dirty="0">
                  <a:solidFill>
                    <a:srgbClr val="000000"/>
                  </a:solidFill>
                  <a:latin typeface="+mn-ea"/>
                  <a:ea typeface="+mn-ea"/>
                </a:endParaRPr>
              </a:p>
              <a:p>
                <a:pPr marL="342900" indent="-342900" fontAlgn="ctr">
                  <a:lnSpc>
                    <a:spcPts val="2700"/>
                  </a:lnSpc>
                  <a:buAutoNum type="arabicPeriod"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CN" sz="1800" b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+mn-ea"/>
                      </a:rPr>
                      <m:t>A</m:t>
                    </m:r>
                    <m:r>
                      <a:rPr lang="en-US" altLang="zh-CN" sz="1800" b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+mn-ea"/>
                      </a:rPr>
                      <m:t>+</m:t>
                    </m:r>
                    <m:bar>
                      <m:barPr>
                        <m:pos m:val="top"/>
                        <m:ctrlPr>
                          <a:rPr lang="zh-CN" altLang="zh-CN" sz="1800" b="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+mn-ea"/>
                          </a:rPr>
                        </m:ctrlPr>
                      </m:barPr>
                      <m:e>
                        <m:r>
                          <m:rPr>
                            <m:sty m:val="p"/>
                          </m:rPr>
                          <a:rPr lang="en-US" altLang="zh-CN" sz="1800" b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+mn-ea"/>
                          </a:rPr>
                          <m:t>AB</m:t>
                        </m:r>
                      </m:e>
                    </m:bar>
                    <m:r>
                      <a:rPr lang="en-US" altLang="zh-CN" sz="1800" b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+mn-ea"/>
                      </a:rPr>
                      <m:t>=</m:t>
                    </m:r>
                    <m:r>
                      <m:rPr>
                        <m:sty m:val="p"/>
                      </m:rPr>
                      <a:rPr lang="en-US" altLang="zh-CN" sz="1800" b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+mn-ea"/>
                      </a:rPr>
                      <m:t>A</m:t>
                    </m:r>
                    <m:r>
                      <a:rPr lang="en-US" altLang="zh-CN" sz="1800" b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+mn-ea"/>
                      </a:rPr>
                      <m:t>+</m:t>
                    </m:r>
                    <m:r>
                      <m:rPr>
                        <m:sty m:val="p"/>
                      </m:rPr>
                      <a:rPr lang="en-US" altLang="zh-CN" sz="1800" b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+mn-ea"/>
                      </a:rPr>
                      <m:t>B</m:t>
                    </m:r>
                  </m:oMath>
                </a14:m>
                <a:endParaRPr lang="en-US" altLang="zh-CN" sz="1800" b="0" dirty="0">
                  <a:solidFill>
                    <a:srgbClr val="000000"/>
                  </a:solidFill>
                  <a:latin typeface="+mn-ea"/>
                  <a:ea typeface="+mn-ea"/>
                </a:endParaRPr>
              </a:p>
              <a:p>
                <a:pPr marL="342900" indent="-342900" fontAlgn="ctr">
                  <a:lnSpc>
                    <a:spcPts val="2700"/>
                  </a:lnSpc>
                  <a:buAutoNum type="arabicPeriod"/>
                </a:pPr>
                <a:endParaRPr lang="en-US" altLang="zh-CN" sz="1800" b="0" dirty="0">
                  <a:solidFill>
                    <a:srgbClr val="000000"/>
                  </a:solidFill>
                  <a:latin typeface="+mn-ea"/>
                  <a:ea typeface="+mn-ea"/>
                </a:endParaRPr>
              </a:p>
              <a:p>
                <a:pPr marL="342900" indent="-342900" fontAlgn="ctr">
                  <a:lnSpc>
                    <a:spcPts val="2700"/>
                  </a:lnSpc>
                  <a:buAutoNum type="arabicPeriod"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altLang="zh-CN" sz="1800" b="0">
                        <a:solidFill>
                          <a:srgbClr val="000000"/>
                        </a:solidFill>
                        <a:latin typeface="+mn-ea"/>
                        <a:ea typeface="+mn-ea"/>
                      </a:rPr>
                      <m:t>AB</m:t>
                    </m:r>
                    <m:r>
                      <a:rPr lang="en-US" altLang="zh-CN" sz="1800" b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+mn-ea"/>
                      </a:rPr>
                      <m:t>+</m:t>
                    </m:r>
                    <m:bar>
                      <m:barPr>
                        <m:pos m:val="top"/>
                        <m:ctrlPr>
                          <a:rPr lang="zh-CN" altLang="zh-CN" sz="1800" b="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+mn-ea"/>
                          </a:rPr>
                        </m:ctrlPr>
                      </m:barPr>
                      <m:e>
                        <m:r>
                          <m:rPr>
                            <m:sty m:val="p"/>
                          </m:rPr>
                          <a:rPr lang="en-US" altLang="zh-CN" sz="1800" b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+mn-ea"/>
                          </a:rPr>
                          <m:t>A</m:t>
                        </m:r>
                      </m:e>
                    </m:bar>
                    <m:r>
                      <m:rPr>
                        <m:sty m:val="p"/>
                      </m:rPr>
                      <a:rPr lang="en-US" altLang="zh-CN" sz="1800" b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+mn-ea"/>
                      </a:rPr>
                      <m:t>C</m:t>
                    </m:r>
                    <m:r>
                      <a:rPr lang="en-US" altLang="zh-CN" sz="1800" b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+mn-ea"/>
                      </a:rPr>
                      <m:t>+</m:t>
                    </m:r>
                    <m:r>
                      <m:rPr>
                        <m:nor/>
                      </m:rPr>
                      <a:rPr lang="en-US" altLang="zh-CN" sz="1800" b="0">
                        <a:solidFill>
                          <a:srgbClr val="000000"/>
                        </a:solidFill>
                        <a:latin typeface="+mn-ea"/>
                        <a:ea typeface="+mn-ea"/>
                      </a:rPr>
                      <m:t>BC</m:t>
                    </m:r>
                    <m:r>
                      <a:rPr lang="en-US" altLang="zh-CN" sz="1800" b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+mn-ea"/>
                      </a:rPr>
                      <m:t>=</m:t>
                    </m:r>
                    <m:r>
                      <m:rPr>
                        <m:nor/>
                      </m:rPr>
                      <a:rPr lang="en-US" altLang="zh-CN" sz="1800" b="0">
                        <a:solidFill>
                          <a:srgbClr val="000000"/>
                        </a:solidFill>
                        <a:latin typeface="+mn-ea"/>
                        <a:ea typeface="+mn-ea"/>
                      </a:rPr>
                      <m:t>AB</m:t>
                    </m:r>
                    <m:r>
                      <a:rPr lang="en-US" altLang="zh-CN" sz="1800" b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+mn-ea"/>
                      </a:rPr>
                      <m:t>+</m:t>
                    </m:r>
                    <m:bar>
                      <m:barPr>
                        <m:pos m:val="top"/>
                        <m:ctrlPr>
                          <a:rPr lang="zh-CN" altLang="zh-CN" sz="1800" b="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+mn-ea"/>
                          </a:rPr>
                        </m:ctrlPr>
                      </m:barPr>
                      <m:e>
                        <m:r>
                          <m:rPr>
                            <m:sty m:val="p"/>
                          </m:rPr>
                          <a:rPr lang="en-US" altLang="zh-CN" sz="1800" b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+mn-ea"/>
                          </a:rPr>
                          <m:t>A</m:t>
                        </m:r>
                      </m:e>
                    </m:bar>
                    <m:r>
                      <m:rPr>
                        <m:sty m:val="p"/>
                      </m:rPr>
                      <a:rPr lang="en-US" altLang="zh-CN" sz="1800" b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+mn-ea"/>
                      </a:rPr>
                      <m:t>C</m:t>
                    </m:r>
                  </m:oMath>
                </a14:m>
                <a:endParaRPr lang="en-US" altLang="zh-CN" sz="1800" b="0" dirty="0">
                  <a:solidFill>
                    <a:srgbClr val="000000"/>
                  </a:solidFill>
                  <a:latin typeface="+mn-ea"/>
                  <a:ea typeface="+mn-ea"/>
                </a:endParaRPr>
              </a:p>
              <a:p>
                <a:pPr marL="342900" indent="-342900" fontAlgn="ctr">
                  <a:lnSpc>
                    <a:spcPts val="2700"/>
                  </a:lnSpc>
                  <a:buAutoNum type="arabicPeriod"/>
                </a:pPr>
                <a:endParaRPr lang="en-US" altLang="zh-CN" sz="1800" b="0" dirty="0">
                  <a:solidFill>
                    <a:srgbClr val="000000"/>
                  </a:solidFill>
                  <a:latin typeface="+mn-ea"/>
                  <a:ea typeface="+mn-ea"/>
                </a:endParaRPr>
              </a:p>
              <a:p>
                <a:pPr marL="342900" indent="-342900" fontAlgn="ctr">
                  <a:lnSpc>
                    <a:spcPts val="2700"/>
                  </a:lnSpc>
                  <a:buAutoNum type="arabicPeriod"/>
                </a:pP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zh-CN" altLang="zh-CN" sz="1800" b="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+mn-ea"/>
                          </a:rPr>
                        </m:ctrlPr>
                      </m:barPr>
                      <m:e>
                        <m:r>
                          <m:rPr>
                            <m:sty m:val="p"/>
                          </m:rPr>
                          <a:rPr lang="en-US" altLang="zh-CN" sz="1800" b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+mn-ea"/>
                          </a:rPr>
                          <m:t>A</m:t>
                        </m:r>
                        <m:bar>
                          <m:barPr>
                            <m:pos m:val="top"/>
                            <m:ctrlPr>
                              <a:rPr lang="zh-CN" altLang="zh-CN" sz="1800" b="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+mn-ea"/>
                              </a:rPr>
                            </m:ctrlPr>
                          </m:barPr>
                          <m:e>
                            <m:r>
                              <m:rPr>
                                <m:sty m:val="p"/>
                              </m:rPr>
                              <a:rPr lang="en-US" altLang="zh-CN" sz="1800" b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+mn-ea"/>
                              </a:rPr>
                              <m:t>B</m:t>
                            </m:r>
                          </m:e>
                        </m:bar>
                      </m:e>
                    </m:bar>
                    <m:r>
                      <a:rPr lang="en-US" altLang="zh-CN" sz="1800" b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+mn-ea"/>
                      </a:rPr>
                      <m:t>+</m:t>
                    </m:r>
                    <m:bar>
                      <m:barPr>
                        <m:pos m:val="top"/>
                        <m:ctrlPr>
                          <a:rPr lang="zh-CN" altLang="zh-CN" sz="1800" b="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+mn-ea"/>
                          </a:rPr>
                        </m:ctrlPr>
                      </m:barPr>
                      <m:e>
                        <m:bar>
                          <m:barPr>
                            <m:pos m:val="top"/>
                            <m:ctrlPr>
                              <a:rPr lang="zh-CN" altLang="zh-CN" sz="1800" b="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+mn-ea"/>
                              </a:rPr>
                            </m:ctrlPr>
                          </m:barPr>
                          <m:e>
                            <m:r>
                              <m:rPr>
                                <m:sty m:val="p"/>
                              </m:rPr>
                              <a:rPr lang="en-US" altLang="zh-CN" sz="1800" b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+mn-ea"/>
                              </a:rPr>
                              <m:t>A</m:t>
                            </m:r>
                          </m:e>
                        </m:bar>
                        <m:r>
                          <m:rPr>
                            <m:sty m:val="p"/>
                          </m:rPr>
                          <a:rPr lang="en-US" altLang="zh-CN" sz="1800" b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+mn-ea"/>
                          </a:rPr>
                          <m:t>B</m:t>
                        </m:r>
                      </m:e>
                    </m:bar>
                    <m:r>
                      <a:rPr lang="en-US" altLang="zh-CN" sz="1800" b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+mn-ea"/>
                      </a:rPr>
                      <m:t>=</m:t>
                    </m:r>
                    <m:r>
                      <m:rPr>
                        <m:nor/>
                      </m:rPr>
                      <a:rPr lang="en-US" altLang="zh-CN" sz="1800" b="0">
                        <a:solidFill>
                          <a:srgbClr val="000000"/>
                        </a:solidFill>
                        <a:latin typeface="+mn-ea"/>
                        <a:ea typeface="+mn-ea"/>
                      </a:rPr>
                      <m:t>AB</m:t>
                    </m:r>
                    <m:r>
                      <a:rPr lang="en-US" altLang="zh-CN" sz="1800" b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+mn-ea"/>
                      </a:rPr>
                      <m:t>+</m:t>
                    </m:r>
                    <m:bar>
                      <m:barPr>
                        <m:pos m:val="top"/>
                        <m:ctrlPr>
                          <a:rPr lang="zh-CN" altLang="zh-CN" sz="1800" b="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+mn-ea"/>
                          </a:rPr>
                        </m:ctrlPr>
                      </m:barPr>
                      <m:e>
                        <m:r>
                          <m:rPr>
                            <m:sty m:val="p"/>
                          </m:rPr>
                          <a:rPr lang="en-US" altLang="zh-CN" sz="1800" b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+mn-ea"/>
                          </a:rPr>
                          <m:t>A</m:t>
                        </m:r>
                      </m:e>
                    </m:bar>
                    <m:bar>
                      <m:barPr>
                        <m:pos m:val="top"/>
                        <m:ctrlPr>
                          <a:rPr lang="zh-CN" altLang="zh-CN" sz="1800" b="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+mn-ea"/>
                          </a:rPr>
                        </m:ctrlPr>
                      </m:barPr>
                      <m:e>
                        <m:r>
                          <m:rPr>
                            <m:sty m:val="p"/>
                          </m:rPr>
                          <a:rPr lang="en-US" altLang="zh-CN" sz="1800" b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+mn-ea"/>
                          </a:rPr>
                          <m:t>B</m:t>
                        </m:r>
                      </m:e>
                    </m:bar>
                  </m:oMath>
                </a14:m>
                <a:endParaRPr lang="en-US" altLang="zh-CN" sz="1800" b="0" dirty="0">
                  <a:solidFill>
                    <a:srgbClr val="000000"/>
                  </a:solidFill>
                  <a:latin typeface="+mn-ea"/>
                  <a:ea typeface="+mn-ea"/>
                </a:endParaRPr>
              </a:p>
            </p:txBody>
          </p:sp>
        </mc:Choice>
        <mc:Fallback xmlns="">
          <p:sp>
            <p:nvSpPr>
              <p:cNvPr id="30" name="标题 1">
                <a:extLst>
                  <a:ext uri="{FF2B5EF4-FFF2-40B4-BE49-F238E27FC236}">
                    <a16:creationId xmlns:a16="http://schemas.microsoft.com/office/drawing/2014/main" id="{3390415E-F5B8-4608-AD04-00AACC5741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784" y="1026061"/>
                <a:ext cx="8478830" cy="4598062"/>
              </a:xfrm>
              <a:prstGeom prst="rect">
                <a:avLst/>
              </a:prstGeom>
              <a:blipFill>
                <a:blip r:embed="rId4"/>
                <a:stretch>
                  <a:fillRect l="-136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382183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random/>
      </p:transition>
    </mc:Choice>
    <mc:Fallback xmlns="" xmlns:a14="http://schemas.microsoft.com/office/drawing/2010/main">
      <p:transition spd="slow" advTm="5000">
        <p:random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0" name="标题 1">
                <a:extLst>
                  <a:ext uri="{FF2B5EF4-FFF2-40B4-BE49-F238E27FC236}">
                    <a16:creationId xmlns:a16="http://schemas.microsoft.com/office/drawing/2014/main" id="{3390415E-F5B8-4608-AD04-00AACC5741F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92784" y="1026062"/>
                <a:ext cx="8158433" cy="3102792"/>
              </a:xfrm>
              <a:prstGeom prst="rect">
                <a:avLst/>
              </a:prstGeom>
            </p:spPr>
            <p:txBody>
              <a:bodyPr vert="horz" lIns="68580" tIns="34290" rIns="68580" bIns="34290" rtlCol="0" anchor="b">
                <a:normAutofit/>
              </a:bodyPr>
              <a:lstStyle>
                <a:lvl1pPr algn="l" defTabSz="6858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3200" b="1" i="0" kern="1200" baseline="0">
                    <a:solidFill>
                      <a:schemeClr val="accent1"/>
                    </a:solidFill>
                    <a:effectLst/>
                    <a:latin typeface="+mj-ea"/>
                    <a:ea typeface="+mj-ea"/>
                    <a:cs typeface="+mj-cs"/>
                  </a:defRPr>
                </a:lvl1pPr>
              </a:lstStyle>
              <a:p>
                <a:pPr fontAlgn="ctr">
                  <a:lnSpc>
                    <a:spcPts val="2700"/>
                  </a:lnSpc>
                </a:pPr>
                <a:r>
                  <a:rPr lang="zh-CN" altLang="en-US" sz="2400" b="0" dirty="0">
                    <a:solidFill>
                      <a:srgbClr val="000000"/>
                    </a:solidFill>
                  </a:rPr>
                  <a:t>三、逻辑表达式的化简</a:t>
                </a:r>
                <a:br>
                  <a:rPr lang="en-US" altLang="zh-CN" sz="2400" b="0" dirty="0">
                    <a:solidFill>
                      <a:srgbClr val="000000"/>
                    </a:solidFill>
                  </a:rPr>
                </a:br>
                <a:endParaRPr lang="en-US" altLang="zh-CN" sz="1800" b="0" dirty="0">
                  <a:solidFill>
                    <a:srgbClr val="000000"/>
                  </a:solidFill>
                  <a:latin typeface="+mn-ea"/>
                  <a:ea typeface="+mn-ea"/>
                </a:endParaRPr>
              </a:p>
              <a:p>
                <a:pPr fontAlgn="ctr">
                  <a:lnSpc>
                    <a:spcPts val="2700"/>
                  </a:lnSpc>
                </a:pPr>
                <a:r>
                  <a:rPr lang="zh-CN" altLang="en-US" sz="2400" b="0" dirty="0">
                    <a:solidFill>
                      <a:srgbClr val="000000"/>
                    </a:solidFill>
                  </a:rPr>
                  <a:t>（一）逻辑表达式化简的意义</a:t>
                </a:r>
                <a:endParaRPr lang="en-US" altLang="zh-CN" sz="2400" b="0" dirty="0">
                  <a:solidFill>
                    <a:srgbClr val="000000"/>
                  </a:solidFill>
                </a:endParaRPr>
              </a:p>
              <a:p>
                <a:pPr fontAlgn="ctr">
                  <a:lnSpc>
                    <a:spcPts val="2700"/>
                  </a:lnSpc>
                </a:pPr>
                <a:endParaRPr lang="en-US" altLang="zh-CN" sz="2400" b="0" dirty="0">
                  <a:solidFill>
                    <a:srgbClr val="000000"/>
                  </a:solidFill>
                </a:endParaRPr>
              </a:p>
              <a:p>
                <a:pPr fontAlgn="ctr"/>
                <a:r>
                  <a:rPr lang="zh-CN" altLang="zh-CN" sz="1800" b="0" dirty="0">
                    <a:solidFill>
                      <a:srgbClr val="000000"/>
                    </a:solidFill>
                    <a:latin typeface="+mn-ea"/>
                    <a:ea typeface="+mn-ea"/>
                  </a:rPr>
                  <a:t>利用逻辑表达式可以分析数字电路，逻辑表达式又是设计数字电路的依据。但同一逻辑关系往往可以有几种不同的表达式，有的表达式简单些，有的则较复杂，如下面两个表达式</a:t>
                </a:r>
              </a:p>
              <a:p>
                <a:pPr font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zh-CN" altLang="zh-CN" sz="1800" b="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+mn-ea"/>
                            </a:rPr>
                          </m:ctrlPr>
                        </m:mPr>
                        <m:mr>
                          <m:e>
                            <m:r>
                              <a:rPr lang="en-US" altLang="zh-CN" sz="1800" b="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+mn-ea"/>
                              </a:rPr>
                              <m:t>𝑌</m:t>
                            </m:r>
                            <m:r>
                              <a:rPr lang="en-US" altLang="zh-CN" sz="1800" b="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+mn-ea"/>
                              </a:rPr>
                              <m:t>=</m:t>
                            </m:r>
                            <m:r>
                              <a:rPr lang="en-US" altLang="zh-CN" sz="1800" b="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+mn-ea"/>
                              </a:rPr>
                              <m:t>𝐴</m:t>
                            </m:r>
                            <m:r>
                              <a:rPr lang="en-US" altLang="zh-CN" sz="1800" b="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+mn-ea"/>
                              </a:rPr>
                              <m:t>+</m:t>
                            </m:r>
                            <m:acc>
                              <m:accPr>
                                <m:chr m:val="̄"/>
                                <m:ctrlPr>
                                  <a:rPr lang="zh-CN" altLang="zh-CN" sz="1800" b="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</a:rPr>
                                </m:ctrlPr>
                              </m:accPr>
                              <m:e>
                                <m:r>
                                  <a:rPr lang="en-US" altLang="zh-CN" sz="1800" b="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</a:rPr>
                                  <m:t>𝐴</m:t>
                                </m:r>
                              </m:e>
                            </m:acc>
                            <m:r>
                              <a:rPr lang="en-US" altLang="zh-CN" sz="1800" b="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+mn-ea"/>
                              </a:rPr>
                              <m:t>𝐵</m:t>
                            </m:r>
                          </m:e>
                        </m:mr>
                        <m:mr>
                          <m:e>
                            <m:r>
                              <a:rPr lang="en-US" altLang="zh-CN" sz="1800" b="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+mn-ea"/>
                              </a:rPr>
                              <m:t>𝑌</m:t>
                            </m:r>
                            <m:r>
                              <a:rPr lang="en-US" altLang="zh-CN" sz="1800" b="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+mn-ea"/>
                              </a:rPr>
                              <m:t>=</m:t>
                            </m:r>
                            <m:r>
                              <a:rPr lang="en-US" altLang="zh-CN" sz="1800" b="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+mn-ea"/>
                              </a:rPr>
                              <m:t>𝐴</m:t>
                            </m:r>
                            <m:r>
                              <a:rPr lang="en-US" altLang="zh-CN" sz="1800" b="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+mn-ea"/>
                              </a:rPr>
                              <m:t>+</m:t>
                            </m:r>
                            <m:r>
                              <a:rPr lang="en-US" altLang="zh-CN" sz="1800" b="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+mn-ea"/>
                              </a:rPr>
                              <m:t>𝐵</m:t>
                            </m:r>
                          </m:e>
                        </m:mr>
                      </m:m>
                    </m:oMath>
                  </m:oMathPara>
                </a14:m>
                <a:endParaRPr lang="zh-CN" altLang="zh-CN" sz="1800" b="0" dirty="0">
                  <a:solidFill>
                    <a:srgbClr val="000000"/>
                  </a:solidFill>
                  <a:latin typeface="+mn-ea"/>
                  <a:ea typeface="+mn-ea"/>
                </a:endParaRPr>
              </a:p>
            </p:txBody>
          </p:sp>
        </mc:Choice>
        <mc:Fallback xmlns="">
          <p:sp>
            <p:nvSpPr>
              <p:cNvPr id="30" name="标题 1">
                <a:extLst>
                  <a:ext uri="{FF2B5EF4-FFF2-40B4-BE49-F238E27FC236}">
                    <a16:creationId xmlns:a16="http://schemas.microsoft.com/office/drawing/2014/main" id="{3390415E-F5B8-4608-AD04-00AACC5741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784" y="1026062"/>
                <a:ext cx="8158433" cy="3102792"/>
              </a:xfrm>
              <a:prstGeom prst="rect">
                <a:avLst/>
              </a:prstGeom>
              <a:blipFill>
                <a:blip r:embed="rId4"/>
                <a:stretch>
                  <a:fillRect l="-1420" r="-972" b="-157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399899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random/>
      </p:transition>
    </mc:Choice>
    <mc:Fallback xmlns="" xmlns:a14="http://schemas.microsoft.com/office/drawing/2010/main">
      <p:transition spd="slow" advTm="5000">
        <p:random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标题 1">
            <a:extLst>
              <a:ext uri="{FF2B5EF4-FFF2-40B4-BE49-F238E27FC236}">
                <a16:creationId xmlns:a16="http://schemas.microsoft.com/office/drawing/2014/main" id="{3390415E-F5B8-4608-AD04-00AACC5741F2}"/>
              </a:ext>
            </a:extLst>
          </p:cNvPr>
          <p:cNvSpPr txBox="1">
            <a:spLocks/>
          </p:cNvSpPr>
          <p:nvPr/>
        </p:nvSpPr>
        <p:spPr>
          <a:xfrm>
            <a:off x="492784" y="1026061"/>
            <a:ext cx="8158433" cy="3799835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 baseline="0">
                <a:solidFill>
                  <a:schemeClr val="accent1"/>
                </a:solidFill>
                <a:effectLst/>
                <a:latin typeface="+mj-ea"/>
                <a:ea typeface="+mj-ea"/>
                <a:cs typeface="+mj-cs"/>
              </a:defRPr>
            </a:lvl1pPr>
          </a:lstStyle>
          <a:p>
            <a:pPr fontAlgn="ctr">
              <a:lnSpc>
                <a:spcPts val="2700"/>
              </a:lnSpc>
            </a:pPr>
            <a:r>
              <a:rPr lang="zh-CN" altLang="en-US" sz="2400" b="0" dirty="0">
                <a:solidFill>
                  <a:srgbClr val="000000"/>
                </a:solidFill>
              </a:rPr>
              <a:t>（二）逻辑表达式化简的方法</a:t>
            </a:r>
            <a:endParaRPr lang="en-US" altLang="zh-CN" sz="2400" b="0" dirty="0">
              <a:solidFill>
                <a:srgbClr val="000000"/>
              </a:solidFill>
            </a:endParaRPr>
          </a:p>
          <a:p>
            <a:pPr fontAlgn="ctr">
              <a:lnSpc>
                <a:spcPts val="2700"/>
              </a:lnSpc>
            </a:pPr>
            <a:endParaRPr lang="en-US" altLang="zh-CN" sz="2400" b="0" dirty="0">
              <a:solidFill>
                <a:srgbClr val="000000"/>
              </a:solidFill>
            </a:endParaRPr>
          </a:p>
          <a:p>
            <a:pPr fontAlgn="ctr">
              <a:lnSpc>
                <a:spcPts val="2700"/>
              </a:lnSpc>
            </a:pP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根据逻辑表达式可以设计数字逻辑电路，为了使设计出来的电路最简单，需要将逻辑表达式转化为最简表达式，这就要求对逻辑表达式进行化简。逻辑表达式化简的方法主要有公式法和卡诺图法。</a:t>
            </a: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fontAlgn="ctr">
              <a:lnSpc>
                <a:spcPts val="2700"/>
              </a:lnSpc>
            </a:pP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fontAlgn="ctr">
              <a:lnSpc>
                <a:spcPts val="2700"/>
              </a:lnSpc>
            </a:pP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公式法是根据逻辑代数基本定律公式和恒等式，将逻辑表达式转换为最简式。利用公式法化简逻辑表达式的常用方法有并项法、吸收法、消去法和配项法。</a:t>
            </a: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fontAlgn="ctr">
              <a:lnSpc>
                <a:spcPts val="2700"/>
              </a:lnSpc>
            </a:pP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fontAlgn="ctr">
              <a:lnSpc>
                <a:spcPts val="2700"/>
              </a:lnSpc>
            </a:pP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1.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并项法  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2.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吸收法  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3.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消去法  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4.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配项法</a:t>
            </a:r>
            <a:endParaRPr lang="zh-CN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53387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random/>
      </p:transition>
    </mc:Choice>
    <mc:Fallback xmlns="" xmlns:a14="http://schemas.microsoft.com/office/drawing/2010/main">
      <p:transition spd="slow" advTm="5000">
        <p:random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标题 1">
            <a:extLst>
              <a:ext uri="{FF2B5EF4-FFF2-40B4-BE49-F238E27FC236}">
                <a16:creationId xmlns:a16="http://schemas.microsoft.com/office/drawing/2014/main" id="{3390415E-F5B8-4608-AD04-00AACC5741F2}"/>
              </a:ext>
            </a:extLst>
          </p:cNvPr>
          <p:cNvSpPr txBox="1">
            <a:spLocks/>
          </p:cNvSpPr>
          <p:nvPr/>
        </p:nvSpPr>
        <p:spPr>
          <a:xfrm>
            <a:off x="492784" y="1026061"/>
            <a:ext cx="8158433" cy="4485635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 baseline="0">
                <a:solidFill>
                  <a:schemeClr val="accent1"/>
                </a:solidFill>
                <a:effectLst/>
                <a:latin typeface="+mj-ea"/>
                <a:ea typeface="+mj-ea"/>
                <a:cs typeface="+mj-cs"/>
              </a:defRPr>
            </a:lvl1pPr>
          </a:lstStyle>
          <a:p>
            <a:pPr fontAlgn="ctr">
              <a:lnSpc>
                <a:spcPts val="2700"/>
              </a:lnSpc>
            </a:pPr>
            <a:r>
              <a:rPr lang="zh-CN" altLang="en-US" sz="2400" b="0" dirty="0">
                <a:solidFill>
                  <a:srgbClr val="000000"/>
                </a:solidFill>
              </a:rPr>
              <a:t>四、逻辑表达式、逻辑电路和逻辑状态互转换</a:t>
            </a:r>
            <a:endParaRPr lang="en-US" altLang="zh-CN" sz="2400" b="0" dirty="0">
              <a:solidFill>
                <a:srgbClr val="000000"/>
              </a:solidFill>
            </a:endParaRPr>
          </a:p>
          <a:p>
            <a:pPr fontAlgn="ctr">
              <a:lnSpc>
                <a:spcPts val="2700"/>
              </a:lnSpc>
            </a:pPr>
            <a:endParaRPr lang="en-US" altLang="zh-CN" sz="2400" b="0" dirty="0">
              <a:solidFill>
                <a:srgbClr val="000000"/>
              </a:solidFill>
            </a:endParaRPr>
          </a:p>
          <a:p>
            <a:pPr fontAlgn="ctr">
              <a:lnSpc>
                <a:spcPts val="2700"/>
              </a:lnSpc>
            </a:pP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任何一个逻辑电路，它的输入与输出关系都可以用逻辑表达式表示出来，反之，任何一个逻辑表达式总可以设计出一个逻辑电路来对它进行运算；逻辑表达式可以用逻辑状态表直观显示各种输入及对应的输出情况，而根据逻辑状态表也可以写出逻辑表达式。</a:t>
            </a:r>
            <a:br>
              <a:rPr lang="en-US" altLang="zh-CN" sz="2400" b="0" dirty="0">
                <a:solidFill>
                  <a:srgbClr val="000000"/>
                </a:solidFill>
              </a:rPr>
            </a:b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fontAlgn="ctr">
              <a:lnSpc>
                <a:spcPts val="2700"/>
              </a:lnSpc>
            </a:pPr>
            <a:r>
              <a:rPr lang="zh-CN" altLang="en-US" sz="2400" b="0" dirty="0">
                <a:solidFill>
                  <a:srgbClr val="000000"/>
                </a:solidFill>
              </a:rPr>
              <a:t>（一）逻辑表达式与逻辑电路的相互转换</a:t>
            </a:r>
            <a:endParaRPr lang="en-US" altLang="zh-CN" sz="2400" b="0" dirty="0">
              <a:solidFill>
                <a:srgbClr val="000000"/>
              </a:solidFill>
            </a:endParaRPr>
          </a:p>
          <a:p>
            <a:pPr fontAlgn="ctr">
              <a:lnSpc>
                <a:spcPts val="2700"/>
              </a:lnSpc>
            </a:pPr>
            <a:endParaRPr lang="en-US" altLang="zh-CN" sz="2400" b="0" dirty="0">
              <a:solidFill>
                <a:srgbClr val="000000"/>
              </a:solidFill>
            </a:endParaRPr>
          </a:p>
          <a:p>
            <a:pPr marL="342900" indent="-342900" fontAlgn="ctr">
              <a:buAutoNum type="arabicPeriod"/>
            </a:pP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根据逻辑电路写出逻辑表达式</a:t>
            </a: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fontAlgn="ctr"/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（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1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）	从前往后依次写出逻辑电路中各门电路的逻辑表达式</a:t>
            </a: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fontAlgn="ctr"/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（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2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）	依次将前一个门电路的表达式代入后一个门电路的表达式中，最终就能得到整个逻辑电路的表达式。</a:t>
            </a: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49330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random/>
      </p:transition>
    </mc:Choice>
    <mc:Fallback xmlns="" xmlns:a14="http://schemas.microsoft.com/office/drawing/2010/main">
      <p:transition spd="slow" advTm="5000">
        <p:random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标题 1">
            <a:extLst>
              <a:ext uri="{FF2B5EF4-FFF2-40B4-BE49-F238E27FC236}">
                <a16:creationId xmlns:a16="http://schemas.microsoft.com/office/drawing/2014/main" id="{3390415E-F5B8-4608-AD04-00AACC5741F2}"/>
              </a:ext>
            </a:extLst>
          </p:cNvPr>
          <p:cNvSpPr txBox="1">
            <a:spLocks/>
          </p:cNvSpPr>
          <p:nvPr/>
        </p:nvSpPr>
        <p:spPr>
          <a:xfrm>
            <a:off x="492784" y="857251"/>
            <a:ext cx="8158433" cy="4811843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 baseline="0">
                <a:solidFill>
                  <a:schemeClr val="accent1"/>
                </a:solidFill>
                <a:effectLst/>
                <a:latin typeface="+mj-ea"/>
                <a:ea typeface="+mj-ea"/>
                <a:cs typeface="+mj-cs"/>
              </a:defRPr>
            </a:lvl1pPr>
          </a:lstStyle>
          <a:p>
            <a:pPr fontAlgn="ctr">
              <a:lnSpc>
                <a:spcPts val="2700"/>
              </a:lnSpc>
            </a:pP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2.	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根据逻辑表达式画出逻辑电路</a:t>
            </a:r>
          </a:p>
          <a:p>
            <a:pPr fontAlgn="ctr">
              <a:lnSpc>
                <a:spcPts val="2700"/>
              </a:lnSpc>
            </a:pP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由逻辑表达式画出逻辑电路的过程与逻辑表达式的运算过程相似。</a:t>
            </a: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fontAlgn="ctr">
              <a:lnSpc>
                <a:spcPts val="2700"/>
              </a:lnSpc>
            </a:pP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fontAlgn="ctr">
              <a:lnSpc>
                <a:spcPts val="2700"/>
              </a:lnSpc>
            </a:pPr>
            <a:r>
              <a:rPr lang="en-US" altLang="zh-CN" sz="2400" b="0" dirty="0">
                <a:solidFill>
                  <a:srgbClr val="000000"/>
                </a:solidFill>
              </a:rPr>
              <a:t>(</a:t>
            </a:r>
            <a:r>
              <a:rPr lang="zh-CN" altLang="en-US" sz="2400" b="0" dirty="0">
                <a:solidFill>
                  <a:srgbClr val="000000"/>
                </a:solidFill>
              </a:rPr>
              <a:t>二</a:t>
            </a:r>
            <a:r>
              <a:rPr lang="en-US" altLang="zh-CN" sz="2400" b="0" dirty="0">
                <a:solidFill>
                  <a:srgbClr val="000000"/>
                </a:solidFill>
              </a:rPr>
              <a:t>)	</a:t>
            </a:r>
            <a:r>
              <a:rPr lang="zh-CN" altLang="en-US" sz="2400" b="0" dirty="0">
                <a:solidFill>
                  <a:srgbClr val="000000"/>
                </a:solidFill>
              </a:rPr>
              <a:t>逻辑表达式与逻辑状态表的相互转换</a:t>
            </a:r>
            <a:endParaRPr lang="en-US" altLang="zh-CN" sz="2400" b="0" dirty="0">
              <a:solidFill>
                <a:srgbClr val="000000"/>
              </a:solidFill>
            </a:endParaRPr>
          </a:p>
          <a:p>
            <a:pPr fontAlgn="ctr">
              <a:lnSpc>
                <a:spcPts val="2700"/>
              </a:lnSpc>
            </a:pPr>
            <a:endParaRPr lang="en-US" altLang="zh-CN" sz="2400" b="0" dirty="0">
              <a:solidFill>
                <a:srgbClr val="000000"/>
              </a:solidFill>
            </a:endParaRPr>
          </a:p>
          <a:p>
            <a:pPr fontAlgn="ctr">
              <a:lnSpc>
                <a:spcPts val="2700"/>
              </a:lnSpc>
            </a:pP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1.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根据逻辑表达式画出逻辑电路</a:t>
            </a:r>
          </a:p>
          <a:p>
            <a:pPr fontAlgn="ctr">
              <a:lnSpc>
                <a:spcPts val="2700"/>
              </a:lnSpc>
            </a:pP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逻辑状态表是描述数字电路输入、输出逻辑关系的表格，依据逻辑状态表可以很直观地看出输入与输出之间的逻辑关系。</a:t>
            </a: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fontAlgn="ctr">
              <a:lnSpc>
                <a:spcPts val="2700"/>
              </a:lnSpc>
            </a:pP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lvl="0" fontAlgn="ctr"/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2.</a:t>
            </a:r>
            <a:r>
              <a:rPr lang="zh-CN" altLang="zh-CN" sz="1800" b="0" dirty="0">
                <a:solidFill>
                  <a:srgbClr val="000000"/>
                </a:solidFill>
                <a:latin typeface="+mn-ea"/>
                <a:ea typeface="+mn-ea"/>
              </a:rPr>
              <a:t>根据逻辑状态表写出逻辑表达式</a:t>
            </a:r>
          </a:p>
          <a:p>
            <a:pPr fontAlgn="ctr">
              <a:lnSpc>
                <a:spcPts val="2700"/>
              </a:lnSpc>
            </a:pP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（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1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）	从逻辑状态表上找出输出为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1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的各行，再把这些行的输入变量写成乘积的形式，如果变量值为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0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，要在变量上加非。</a:t>
            </a:r>
          </a:p>
          <a:p>
            <a:pPr fontAlgn="ctr">
              <a:lnSpc>
                <a:spcPts val="2700"/>
              </a:lnSpc>
            </a:pP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（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2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）	把以上各行的乘积项相加。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3180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random/>
      </p:transition>
    </mc:Choice>
    <mc:Fallback xmlns="" xmlns:a14="http://schemas.microsoft.com/office/drawing/2010/main">
      <p:transition spd="slow" advTm="5000">
        <p:random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H_PageTitle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92784" y="3166652"/>
            <a:ext cx="8158433" cy="524696"/>
          </a:xfrm>
        </p:spPr>
        <p:txBody>
          <a:bodyPr>
            <a:noAutofit/>
          </a:bodyPr>
          <a:lstStyle/>
          <a:p>
            <a:pPr algn="ctr"/>
            <a:r>
              <a:rPr lang="zh-CN" altLang="en-US" sz="4500" dirty="0"/>
              <a:t>第三节  基本逻辑门电路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99166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random/>
      </p:transition>
    </mc:Choice>
    <mc:Fallback xmlns="" xmlns:a14="http://schemas.microsoft.com/office/drawing/2010/main">
      <p:transition spd="slow" advTm="5000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1037138" y="2270833"/>
            <a:ext cx="6517213" cy="684609"/>
            <a:chOff x="1382851" y="1884777"/>
            <a:chExt cx="4138612" cy="912812"/>
          </a:xfrm>
        </p:grpSpPr>
        <p:sp>
          <p:nvSpPr>
            <p:cNvPr id="40" name="MH_SubTitle_1"/>
            <p:cNvSpPr/>
            <p:nvPr>
              <p:custDataLst>
                <p:tags r:id="rId9"/>
              </p:custDataLst>
            </p:nvPr>
          </p:nvSpPr>
          <p:spPr>
            <a:xfrm>
              <a:off x="2233751" y="1919702"/>
              <a:ext cx="3287712" cy="838200"/>
            </a:xfrm>
            <a:custGeom>
              <a:avLst/>
              <a:gdLst>
                <a:gd name="connsiteX0" fmla="*/ 122108 w 732631"/>
                <a:gd name="connsiteY0" fmla="*/ 0 h 5307012"/>
                <a:gd name="connsiteX1" fmla="*/ 610523 w 732631"/>
                <a:gd name="connsiteY1" fmla="*/ 0 h 5307012"/>
                <a:gd name="connsiteX2" fmla="*/ 732631 w 732631"/>
                <a:gd name="connsiteY2" fmla="*/ 122108 h 5307012"/>
                <a:gd name="connsiteX3" fmla="*/ 732631 w 732631"/>
                <a:gd name="connsiteY3" fmla="*/ 5307012 h 5307012"/>
                <a:gd name="connsiteX4" fmla="*/ 732631 w 732631"/>
                <a:gd name="connsiteY4" fmla="*/ 5307012 h 5307012"/>
                <a:gd name="connsiteX5" fmla="*/ 0 w 732631"/>
                <a:gd name="connsiteY5" fmla="*/ 5307012 h 5307012"/>
                <a:gd name="connsiteX6" fmla="*/ 0 w 732631"/>
                <a:gd name="connsiteY6" fmla="*/ 5307012 h 5307012"/>
                <a:gd name="connsiteX7" fmla="*/ 0 w 732631"/>
                <a:gd name="connsiteY7" fmla="*/ 122108 h 5307012"/>
                <a:gd name="connsiteX8" fmla="*/ 122108 w 732631"/>
                <a:gd name="connsiteY8" fmla="*/ 0 h 5307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2631" h="5307012">
                  <a:moveTo>
                    <a:pt x="732631" y="884525"/>
                  </a:moveTo>
                  <a:lnTo>
                    <a:pt x="732631" y="4422487"/>
                  </a:lnTo>
                  <a:cubicBezTo>
                    <a:pt x="732631" y="4910992"/>
                    <a:pt x="725084" y="5307008"/>
                    <a:pt x="715774" y="5307008"/>
                  </a:cubicBezTo>
                  <a:lnTo>
                    <a:pt x="0" y="5307008"/>
                  </a:lnTo>
                  <a:lnTo>
                    <a:pt x="0" y="5307008"/>
                  </a:lnTo>
                  <a:lnTo>
                    <a:pt x="0" y="4"/>
                  </a:lnTo>
                  <a:lnTo>
                    <a:pt x="0" y="4"/>
                  </a:lnTo>
                  <a:lnTo>
                    <a:pt x="715774" y="4"/>
                  </a:lnTo>
                  <a:cubicBezTo>
                    <a:pt x="725084" y="4"/>
                    <a:pt x="732631" y="396020"/>
                    <a:pt x="732631" y="884525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9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70000" tIns="0" rIns="0" bIns="0" spcCol="1270" anchor="ctr">
              <a:normAutofit/>
            </a:bodyPr>
            <a:lstStyle/>
            <a:p>
              <a:pPr>
                <a:lnSpc>
                  <a:spcPct val="130000"/>
                </a:lnSpc>
                <a:defRPr/>
              </a:pPr>
              <a:r>
                <a:rPr lang="zh-CN" altLang="en-US" sz="1500" dirty="0">
                  <a:solidFill>
                    <a:srgbClr val="565656"/>
                  </a:solidFill>
                </a:rPr>
                <a:t>    一、数制与编码</a:t>
              </a:r>
            </a:p>
          </p:txBody>
        </p:sp>
        <p:sp>
          <p:nvSpPr>
            <p:cNvPr id="41" name="MH_Other_1"/>
            <p:cNvSpPr/>
            <p:nvPr>
              <p:custDataLst>
                <p:tags r:id="rId10"/>
              </p:custDataLst>
            </p:nvPr>
          </p:nvSpPr>
          <p:spPr>
            <a:xfrm>
              <a:off x="1382851" y="1884777"/>
              <a:ext cx="1041400" cy="912812"/>
            </a:xfrm>
            <a:custGeom>
              <a:avLst/>
              <a:gdLst>
                <a:gd name="connsiteX0" fmla="*/ 0 w 872351"/>
                <a:gd name="connsiteY0" fmla="*/ 0 h 721783"/>
                <a:gd name="connsiteX1" fmla="*/ 697880 w 872351"/>
                <a:gd name="connsiteY1" fmla="*/ 0 h 721783"/>
                <a:gd name="connsiteX2" fmla="*/ 872351 w 872351"/>
                <a:gd name="connsiteY2" fmla="*/ 360892 h 721783"/>
                <a:gd name="connsiteX3" fmla="*/ 697880 w 872351"/>
                <a:gd name="connsiteY3" fmla="*/ 721783 h 721783"/>
                <a:gd name="connsiteX4" fmla="*/ 0 w 872351"/>
                <a:gd name="connsiteY4" fmla="*/ 721783 h 721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2351" h="721783">
                  <a:moveTo>
                    <a:pt x="0" y="0"/>
                  </a:moveTo>
                  <a:lnTo>
                    <a:pt x="697880" y="0"/>
                  </a:lnTo>
                  <a:lnTo>
                    <a:pt x="872351" y="360892"/>
                  </a:lnTo>
                  <a:lnTo>
                    <a:pt x="697880" y="721783"/>
                  </a:lnTo>
                  <a:lnTo>
                    <a:pt x="0" y="721783"/>
                  </a:lnTo>
                  <a:close/>
                </a:path>
              </a:pathLst>
            </a:custGeom>
            <a:solidFill>
              <a:schemeClr val="accent1"/>
            </a:solidFill>
            <a:ln w="7620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CN" sz="3000" dirty="0">
                  <a:solidFill>
                    <a:srgbClr val="FFFFFF"/>
                  </a:solidFill>
                </a:rPr>
                <a:t>1</a:t>
              </a:r>
              <a:endParaRPr lang="zh-CN" altLang="en-US" sz="30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1037138" y="2964968"/>
            <a:ext cx="6517212" cy="684610"/>
            <a:chOff x="1382851" y="2810290"/>
            <a:chExt cx="4138612" cy="912813"/>
          </a:xfrm>
        </p:grpSpPr>
        <p:sp>
          <p:nvSpPr>
            <p:cNvPr id="42" name="MH_SubTitle_2"/>
            <p:cNvSpPr/>
            <p:nvPr>
              <p:custDataLst>
                <p:tags r:id="rId7"/>
              </p:custDataLst>
            </p:nvPr>
          </p:nvSpPr>
          <p:spPr>
            <a:xfrm>
              <a:off x="2233751" y="2845214"/>
              <a:ext cx="3287712" cy="838200"/>
            </a:xfrm>
            <a:custGeom>
              <a:avLst/>
              <a:gdLst>
                <a:gd name="connsiteX0" fmla="*/ 122108 w 732631"/>
                <a:gd name="connsiteY0" fmla="*/ 0 h 5307012"/>
                <a:gd name="connsiteX1" fmla="*/ 610523 w 732631"/>
                <a:gd name="connsiteY1" fmla="*/ 0 h 5307012"/>
                <a:gd name="connsiteX2" fmla="*/ 732631 w 732631"/>
                <a:gd name="connsiteY2" fmla="*/ 122108 h 5307012"/>
                <a:gd name="connsiteX3" fmla="*/ 732631 w 732631"/>
                <a:gd name="connsiteY3" fmla="*/ 5307012 h 5307012"/>
                <a:gd name="connsiteX4" fmla="*/ 732631 w 732631"/>
                <a:gd name="connsiteY4" fmla="*/ 5307012 h 5307012"/>
                <a:gd name="connsiteX5" fmla="*/ 0 w 732631"/>
                <a:gd name="connsiteY5" fmla="*/ 5307012 h 5307012"/>
                <a:gd name="connsiteX6" fmla="*/ 0 w 732631"/>
                <a:gd name="connsiteY6" fmla="*/ 5307012 h 5307012"/>
                <a:gd name="connsiteX7" fmla="*/ 0 w 732631"/>
                <a:gd name="connsiteY7" fmla="*/ 122108 h 5307012"/>
                <a:gd name="connsiteX8" fmla="*/ 122108 w 732631"/>
                <a:gd name="connsiteY8" fmla="*/ 0 h 5307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2631" h="5307012">
                  <a:moveTo>
                    <a:pt x="732631" y="884525"/>
                  </a:moveTo>
                  <a:lnTo>
                    <a:pt x="732631" y="4422487"/>
                  </a:lnTo>
                  <a:cubicBezTo>
                    <a:pt x="732631" y="4910992"/>
                    <a:pt x="725084" y="5307008"/>
                    <a:pt x="715774" y="5307008"/>
                  </a:cubicBezTo>
                  <a:lnTo>
                    <a:pt x="0" y="5307008"/>
                  </a:lnTo>
                  <a:lnTo>
                    <a:pt x="0" y="5307008"/>
                  </a:lnTo>
                  <a:lnTo>
                    <a:pt x="0" y="4"/>
                  </a:lnTo>
                  <a:lnTo>
                    <a:pt x="0" y="4"/>
                  </a:lnTo>
                  <a:lnTo>
                    <a:pt x="715774" y="4"/>
                  </a:lnTo>
                  <a:cubicBezTo>
                    <a:pt x="725084" y="4"/>
                    <a:pt x="732631" y="396020"/>
                    <a:pt x="732631" y="884525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9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70000" tIns="0" rIns="0" bIns="0" spcCol="1270" anchor="ctr">
              <a:normAutofit/>
            </a:bodyPr>
            <a:lstStyle/>
            <a:p>
              <a:pPr>
                <a:lnSpc>
                  <a:spcPct val="130000"/>
                </a:lnSpc>
                <a:defRPr/>
              </a:pPr>
              <a:r>
                <a:rPr lang="zh-CN" altLang="en-US" sz="1500" dirty="0">
                  <a:solidFill>
                    <a:srgbClr val="565656"/>
                  </a:solidFill>
                </a:rPr>
                <a:t>    二、逻辑代数</a:t>
              </a:r>
            </a:p>
          </p:txBody>
        </p:sp>
        <p:sp>
          <p:nvSpPr>
            <p:cNvPr id="43" name="MH_Other_2"/>
            <p:cNvSpPr/>
            <p:nvPr>
              <p:custDataLst>
                <p:tags r:id="rId8"/>
              </p:custDataLst>
            </p:nvPr>
          </p:nvSpPr>
          <p:spPr>
            <a:xfrm>
              <a:off x="1382851" y="2810290"/>
              <a:ext cx="1041400" cy="912813"/>
            </a:xfrm>
            <a:custGeom>
              <a:avLst/>
              <a:gdLst>
                <a:gd name="connsiteX0" fmla="*/ 0 w 872351"/>
                <a:gd name="connsiteY0" fmla="*/ 0 h 721783"/>
                <a:gd name="connsiteX1" fmla="*/ 697880 w 872351"/>
                <a:gd name="connsiteY1" fmla="*/ 0 h 721783"/>
                <a:gd name="connsiteX2" fmla="*/ 872351 w 872351"/>
                <a:gd name="connsiteY2" fmla="*/ 360892 h 721783"/>
                <a:gd name="connsiteX3" fmla="*/ 697880 w 872351"/>
                <a:gd name="connsiteY3" fmla="*/ 721783 h 721783"/>
                <a:gd name="connsiteX4" fmla="*/ 0 w 872351"/>
                <a:gd name="connsiteY4" fmla="*/ 721783 h 721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2351" h="721783">
                  <a:moveTo>
                    <a:pt x="0" y="0"/>
                  </a:moveTo>
                  <a:lnTo>
                    <a:pt x="697880" y="0"/>
                  </a:lnTo>
                  <a:lnTo>
                    <a:pt x="872351" y="360892"/>
                  </a:lnTo>
                  <a:lnTo>
                    <a:pt x="697880" y="721783"/>
                  </a:lnTo>
                  <a:lnTo>
                    <a:pt x="0" y="721783"/>
                  </a:lnTo>
                  <a:close/>
                </a:path>
              </a:pathLst>
            </a:custGeom>
            <a:solidFill>
              <a:schemeClr val="accent1"/>
            </a:solidFill>
            <a:ln w="7620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CN" sz="3000" dirty="0">
                  <a:solidFill>
                    <a:srgbClr val="FFFFFF"/>
                  </a:solidFill>
                </a:rPr>
                <a:t>2</a:t>
              </a:r>
              <a:endParaRPr lang="zh-CN" altLang="en-US" sz="30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1037138" y="3659102"/>
            <a:ext cx="6517212" cy="1380960"/>
            <a:chOff x="1382851" y="3735802"/>
            <a:chExt cx="4138612" cy="1841280"/>
          </a:xfrm>
        </p:grpSpPr>
        <p:sp>
          <p:nvSpPr>
            <p:cNvPr id="44" name="MH_SubTitle_3"/>
            <p:cNvSpPr/>
            <p:nvPr>
              <p:custDataLst>
                <p:tags r:id="rId3"/>
              </p:custDataLst>
            </p:nvPr>
          </p:nvSpPr>
          <p:spPr>
            <a:xfrm>
              <a:off x="2233751" y="3770727"/>
              <a:ext cx="3287712" cy="838200"/>
            </a:xfrm>
            <a:custGeom>
              <a:avLst/>
              <a:gdLst>
                <a:gd name="connsiteX0" fmla="*/ 122108 w 732631"/>
                <a:gd name="connsiteY0" fmla="*/ 0 h 5307012"/>
                <a:gd name="connsiteX1" fmla="*/ 610523 w 732631"/>
                <a:gd name="connsiteY1" fmla="*/ 0 h 5307012"/>
                <a:gd name="connsiteX2" fmla="*/ 732631 w 732631"/>
                <a:gd name="connsiteY2" fmla="*/ 122108 h 5307012"/>
                <a:gd name="connsiteX3" fmla="*/ 732631 w 732631"/>
                <a:gd name="connsiteY3" fmla="*/ 5307012 h 5307012"/>
                <a:gd name="connsiteX4" fmla="*/ 732631 w 732631"/>
                <a:gd name="connsiteY4" fmla="*/ 5307012 h 5307012"/>
                <a:gd name="connsiteX5" fmla="*/ 0 w 732631"/>
                <a:gd name="connsiteY5" fmla="*/ 5307012 h 5307012"/>
                <a:gd name="connsiteX6" fmla="*/ 0 w 732631"/>
                <a:gd name="connsiteY6" fmla="*/ 5307012 h 5307012"/>
                <a:gd name="connsiteX7" fmla="*/ 0 w 732631"/>
                <a:gd name="connsiteY7" fmla="*/ 122108 h 5307012"/>
                <a:gd name="connsiteX8" fmla="*/ 122108 w 732631"/>
                <a:gd name="connsiteY8" fmla="*/ 0 h 5307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2631" h="5307012">
                  <a:moveTo>
                    <a:pt x="732631" y="884525"/>
                  </a:moveTo>
                  <a:lnTo>
                    <a:pt x="732631" y="4422487"/>
                  </a:lnTo>
                  <a:cubicBezTo>
                    <a:pt x="732631" y="4910992"/>
                    <a:pt x="725084" y="5307008"/>
                    <a:pt x="715774" y="5307008"/>
                  </a:cubicBezTo>
                  <a:lnTo>
                    <a:pt x="0" y="5307008"/>
                  </a:lnTo>
                  <a:lnTo>
                    <a:pt x="0" y="5307008"/>
                  </a:lnTo>
                  <a:lnTo>
                    <a:pt x="0" y="4"/>
                  </a:lnTo>
                  <a:lnTo>
                    <a:pt x="0" y="4"/>
                  </a:lnTo>
                  <a:lnTo>
                    <a:pt x="715774" y="4"/>
                  </a:lnTo>
                  <a:cubicBezTo>
                    <a:pt x="725084" y="4"/>
                    <a:pt x="732631" y="396020"/>
                    <a:pt x="732631" y="884525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9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70000" tIns="0" rIns="0" bIns="0" spcCol="1270" anchor="ctr">
              <a:normAutofit/>
            </a:bodyPr>
            <a:lstStyle/>
            <a:p>
              <a:pPr>
                <a:lnSpc>
                  <a:spcPct val="130000"/>
                </a:lnSpc>
                <a:defRPr/>
              </a:pPr>
              <a:r>
                <a:rPr lang="zh-CN" altLang="en-US" sz="1500" dirty="0">
                  <a:solidFill>
                    <a:srgbClr val="565656"/>
                  </a:solidFill>
                </a:rPr>
                <a:t>     三、基本逻辑门电路</a:t>
              </a:r>
            </a:p>
          </p:txBody>
        </p:sp>
        <p:sp>
          <p:nvSpPr>
            <p:cNvPr id="45" name="MH_Other_3"/>
            <p:cNvSpPr/>
            <p:nvPr>
              <p:custDataLst>
                <p:tags r:id="rId4"/>
              </p:custDataLst>
            </p:nvPr>
          </p:nvSpPr>
          <p:spPr>
            <a:xfrm>
              <a:off x="1382851" y="3735802"/>
              <a:ext cx="1041400" cy="912812"/>
            </a:xfrm>
            <a:custGeom>
              <a:avLst/>
              <a:gdLst>
                <a:gd name="connsiteX0" fmla="*/ 0 w 872351"/>
                <a:gd name="connsiteY0" fmla="*/ 0 h 721783"/>
                <a:gd name="connsiteX1" fmla="*/ 697880 w 872351"/>
                <a:gd name="connsiteY1" fmla="*/ 0 h 721783"/>
                <a:gd name="connsiteX2" fmla="*/ 872351 w 872351"/>
                <a:gd name="connsiteY2" fmla="*/ 360892 h 721783"/>
                <a:gd name="connsiteX3" fmla="*/ 697880 w 872351"/>
                <a:gd name="connsiteY3" fmla="*/ 721783 h 721783"/>
                <a:gd name="connsiteX4" fmla="*/ 0 w 872351"/>
                <a:gd name="connsiteY4" fmla="*/ 721783 h 721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2351" h="721783">
                  <a:moveTo>
                    <a:pt x="0" y="0"/>
                  </a:moveTo>
                  <a:lnTo>
                    <a:pt x="697880" y="0"/>
                  </a:lnTo>
                  <a:lnTo>
                    <a:pt x="872351" y="360892"/>
                  </a:lnTo>
                  <a:lnTo>
                    <a:pt x="697880" y="721783"/>
                  </a:lnTo>
                  <a:lnTo>
                    <a:pt x="0" y="721783"/>
                  </a:lnTo>
                  <a:close/>
                </a:path>
              </a:pathLst>
            </a:custGeom>
            <a:solidFill>
              <a:schemeClr val="accent1"/>
            </a:solidFill>
            <a:ln w="7620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CN" sz="3000" dirty="0">
                  <a:solidFill>
                    <a:srgbClr val="FFFFFF"/>
                  </a:solidFill>
                </a:rPr>
                <a:t>3</a:t>
              </a:r>
              <a:endParaRPr lang="zh-CN" altLang="en-US" sz="3000" dirty="0">
                <a:solidFill>
                  <a:srgbClr val="FFFFFF"/>
                </a:solidFill>
              </a:endParaRPr>
            </a:p>
          </p:txBody>
        </p:sp>
        <p:sp>
          <p:nvSpPr>
            <p:cNvPr id="13" name="MH_SubTitle_3">
              <a:extLst>
                <a:ext uri="{FF2B5EF4-FFF2-40B4-BE49-F238E27FC236}">
                  <a16:creationId xmlns:a16="http://schemas.microsoft.com/office/drawing/2014/main" id="{9AE7A734-125F-42A8-A551-1B9CABE3B4C0}"/>
                </a:ext>
              </a:extLst>
            </p:cNvPr>
            <p:cNvSpPr/>
            <p:nvPr>
              <p:custDataLst>
                <p:tags r:id="rId5"/>
              </p:custDataLst>
            </p:nvPr>
          </p:nvSpPr>
          <p:spPr>
            <a:xfrm>
              <a:off x="2233751" y="4699195"/>
              <a:ext cx="3287712" cy="838200"/>
            </a:xfrm>
            <a:custGeom>
              <a:avLst/>
              <a:gdLst>
                <a:gd name="connsiteX0" fmla="*/ 122108 w 732631"/>
                <a:gd name="connsiteY0" fmla="*/ 0 h 5307012"/>
                <a:gd name="connsiteX1" fmla="*/ 610523 w 732631"/>
                <a:gd name="connsiteY1" fmla="*/ 0 h 5307012"/>
                <a:gd name="connsiteX2" fmla="*/ 732631 w 732631"/>
                <a:gd name="connsiteY2" fmla="*/ 122108 h 5307012"/>
                <a:gd name="connsiteX3" fmla="*/ 732631 w 732631"/>
                <a:gd name="connsiteY3" fmla="*/ 5307012 h 5307012"/>
                <a:gd name="connsiteX4" fmla="*/ 732631 w 732631"/>
                <a:gd name="connsiteY4" fmla="*/ 5307012 h 5307012"/>
                <a:gd name="connsiteX5" fmla="*/ 0 w 732631"/>
                <a:gd name="connsiteY5" fmla="*/ 5307012 h 5307012"/>
                <a:gd name="connsiteX6" fmla="*/ 0 w 732631"/>
                <a:gd name="connsiteY6" fmla="*/ 5307012 h 5307012"/>
                <a:gd name="connsiteX7" fmla="*/ 0 w 732631"/>
                <a:gd name="connsiteY7" fmla="*/ 122108 h 5307012"/>
                <a:gd name="connsiteX8" fmla="*/ 122108 w 732631"/>
                <a:gd name="connsiteY8" fmla="*/ 0 h 5307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2631" h="5307012">
                  <a:moveTo>
                    <a:pt x="732631" y="884525"/>
                  </a:moveTo>
                  <a:lnTo>
                    <a:pt x="732631" y="4422487"/>
                  </a:lnTo>
                  <a:cubicBezTo>
                    <a:pt x="732631" y="4910992"/>
                    <a:pt x="725084" y="5307008"/>
                    <a:pt x="715774" y="5307008"/>
                  </a:cubicBezTo>
                  <a:lnTo>
                    <a:pt x="0" y="5307008"/>
                  </a:lnTo>
                  <a:lnTo>
                    <a:pt x="0" y="5307008"/>
                  </a:lnTo>
                  <a:lnTo>
                    <a:pt x="0" y="4"/>
                  </a:lnTo>
                  <a:lnTo>
                    <a:pt x="0" y="4"/>
                  </a:lnTo>
                  <a:lnTo>
                    <a:pt x="715774" y="4"/>
                  </a:lnTo>
                  <a:cubicBezTo>
                    <a:pt x="725084" y="4"/>
                    <a:pt x="732631" y="396020"/>
                    <a:pt x="732631" y="884525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9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70000" tIns="0" rIns="0" bIns="0" spcCol="1270" anchor="ctr">
              <a:normAutofit/>
            </a:bodyPr>
            <a:lstStyle/>
            <a:p>
              <a:pPr>
                <a:lnSpc>
                  <a:spcPct val="130000"/>
                </a:lnSpc>
                <a:defRPr/>
              </a:pPr>
              <a:r>
                <a:rPr lang="zh-CN" altLang="en-US" sz="1500" dirty="0">
                  <a:solidFill>
                    <a:srgbClr val="565656"/>
                  </a:solidFill>
                </a:rPr>
                <a:t>     四、汽车常用组合逻辑器件</a:t>
              </a:r>
            </a:p>
          </p:txBody>
        </p:sp>
        <p:sp>
          <p:nvSpPr>
            <p:cNvPr id="14" name="MH_Other_3">
              <a:extLst>
                <a:ext uri="{FF2B5EF4-FFF2-40B4-BE49-F238E27FC236}">
                  <a16:creationId xmlns:a16="http://schemas.microsoft.com/office/drawing/2014/main" id="{EC6E2017-5924-4DDD-9A3C-F7AE83537649}"/>
                </a:ext>
              </a:extLst>
            </p:cNvPr>
            <p:cNvSpPr/>
            <p:nvPr>
              <p:custDataLst>
                <p:tags r:id="rId6"/>
              </p:custDataLst>
            </p:nvPr>
          </p:nvSpPr>
          <p:spPr>
            <a:xfrm>
              <a:off x="1382851" y="4664270"/>
              <a:ext cx="1041400" cy="912812"/>
            </a:xfrm>
            <a:custGeom>
              <a:avLst/>
              <a:gdLst>
                <a:gd name="connsiteX0" fmla="*/ 0 w 872351"/>
                <a:gd name="connsiteY0" fmla="*/ 0 h 721783"/>
                <a:gd name="connsiteX1" fmla="*/ 697880 w 872351"/>
                <a:gd name="connsiteY1" fmla="*/ 0 h 721783"/>
                <a:gd name="connsiteX2" fmla="*/ 872351 w 872351"/>
                <a:gd name="connsiteY2" fmla="*/ 360892 h 721783"/>
                <a:gd name="connsiteX3" fmla="*/ 697880 w 872351"/>
                <a:gd name="connsiteY3" fmla="*/ 721783 h 721783"/>
                <a:gd name="connsiteX4" fmla="*/ 0 w 872351"/>
                <a:gd name="connsiteY4" fmla="*/ 721783 h 721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2351" h="721783">
                  <a:moveTo>
                    <a:pt x="0" y="0"/>
                  </a:moveTo>
                  <a:lnTo>
                    <a:pt x="697880" y="0"/>
                  </a:lnTo>
                  <a:lnTo>
                    <a:pt x="872351" y="360892"/>
                  </a:lnTo>
                  <a:lnTo>
                    <a:pt x="697880" y="721783"/>
                  </a:lnTo>
                  <a:lnTo>
                    <a:pt x="0" y="721783"/>
                  </a:lnTo>
                  <a:close/>
                </a:path>
              </a:pathLst>
            </a:custGeom>
            <a:solidFill>
              <a:schemeClr val="accent1"/>
            </a:solidFill>
            <a:ln w="7620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CN" sz="3000" dirty="0">
                  <a:solidFill>
                    <a:srgbClr val="FFFFFF"/>
                  </a:solidFill>
                </a:rPr>
                <a:t>4</a:t>
              </a:r>
              <a:endParaRPr lang="zh-CN" altLang="en-US" sz="3000" dirty="0">
                <a:solidFill>
                  <a:srgbClr val="FFFFFF"/>
                </a:solidFill>
              </a:endParaRPr>
            </a:p>
          </p:txBody>
        </p:sp>
      </p:grpSp>
      <p:sp>
        <p:nvSpPr>
          <p:cNvPr id="3080" name="MH_PageTitle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868602" y="1492123"/>
            <a:ext cx="5406796" cy="524696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zh-CN" altLang="en-US" dirty="0"/>
              <a:t>第九章</a:t>
            </a:r>
            <a:endParaRPr lang="en-US" altLang="zh-CN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47256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random/>
      </p:transition>
    </mc:Choice>
    <mc:Fallback xmlns="" xmlns:a14="http://schemas.microsoft.com/office/drawing/2010/main">
      <p:transition spd="slow" advTm="5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标题 1">
            <a:extLst>
              <a:ext uri="{FF2B5EF4-FFF2-40B4-BE49-F238E27FC236}">
                <a16:creationId xmlns:a16="http://schemas.microsoft.com/office/drawing/2014/main" id="{3390415E-F5B8-4608-AD04-00AACC5741F2}"/>
              </a:ext>
            </a:extLst>
          </p:cNvPr>
          <p:cNvSpPr txBox="1">
            <a:spLocks/>
          </p:cNvSpPr>
          <p:nvPr/>
        </p:nvSpPr>
        <p:spPr>
          <a:xfrm>
            <a:off x="492784" y="1026062"/>
            <a:ext cx="8158433" cy="4440664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 baseline="0">
                <a:solidFill>
                  <a:schemeClr val="accent1"/>
                </a:solidFill>
                <a:effectLst/>
                <a:latin typeface="+mj-ea"/>
                <a:ea typeface="+mj-ea"/>
                <a:cs typeface="+mj-cs"/>
              </a:defRPr>
            </a:lvl1pPr>
          </a:lstStyle>
          <a:p>
            <a:pPr fontAlgn="ctr">
              <a:lnSpc>
                <a:spcPts val="2700"/>
              </a:lnSpc>
            </a:pPr>
            <a:r>
              <a:rPr lang="zh-CN" altLang="en-US" sz="2400" b="0" dirty="0">
                <a:solidFill>
                  <a:srgbClr val="000000"/>
                </a:solidFill>
              </a:rPr>
              <a:t>一、三种基本逻辑关系</a:t>
            </a:r>
            <a:br>
              <a:rPr lang="en-US" altLang="zh-CN" sz="2400" b="0" dirty="0">
                <a:solidFill>
                  <a:srgbClr val="000000"/>
                </a:solidFill>
              </a:rPr>
            </a:b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fontAlgn="ctr">
              <a:lnSpc>
                <a:spcPts val="2700"/>
              </a:lnSpc>
            </a:pPr>
            <a:r>
              <a:rPr lang="zh-CN" altLang="en-US" sz="2400" b="0" dirty="0">
                <a:solidFill>
                  <a:srgbClr val="000000"/>
                </a:solidFill>
              </a:rPr>
              <a:t>（一）与逻辑关系</a:t>
            </a:r>
            <a:endParaRPr lang="en-US" altLang="zh-CN" sz="2400" b="0" dirty="0">
              <a:solidFill>
                <a:srgbClr val="000000"/>
              </a:solidFill>
            </a:endParaRPr>
          </a:p>
          <a:p>
            <a:pPr fontAlgn="ctr">
              <a:lnSpc>
                <a:spcPts val="2700"/>
              </a:lnSpc>
            </a:pPr>
            <a:endParaRPr lang="en-US" altLang="zh-CN" sz="2400" b="0" dirty="0">
              <a:solidFill>
                <a:srgbClr val="000000"/>
              </a:solidFill>
            </a:endParaRPr>
          </a:p>
          <a:p>
            <a:pPr fontAlgn="ctr">
              <a:lnSpc>
                <a:spcPts val="2700"/>
              </a:lnSpc>
            </a:pP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开关电路中，只有当开关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A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和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B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都闭合，灯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Y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才亮；开关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A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和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B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中只要有一个断开，灯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Y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就灭。</a:t>
            </a: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fontAlgn="ctr">
              <a:lnSpc>
                <a:spcPts val="2700"/>
              </a:lnSpc>
            </a:pP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fontAlgn="ctr">
              <a:lnSpc>
                <a:spcPts val="2700"/>
              </a:lnSpc>
            </a:pP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如果以开关闭合作为条件，灯亮作为结果，电路可以表示这样一种因果关系：“只有当决定一件事情（灯亮）的所有条件（开关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A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、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B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）都具备（都闭合），这件事情才能实现。”这种逻辑关系称为“与逻辑”记为</a:t>
            </a:r>
          </a:p>
          <a:p>
            <a:pPr algn="ctr" fontAlgn="ctr">
              <a:lnSpc>
                <a:spcPts val="2700"/>
              </a:lnSpc>
            </a:pP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Y=A•B</a:t>
            </a:r>
          </a:p>
          <a:p>
            <a:pPr fontAlgn="ctr">
              <a:lnSpc>
                <a:spcPts val="2700"/>
              </a:lnSpc>
            </a:pPr>
            <a:endParaRPr lang="zh-CN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2452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random/>
      </p:transition>
    </mc:Choice>
    <mc:Fallback xmlns="" xmlns:a14="http://schemas.microsoft.com/office/drawing/2010/main">
      <p:transition spd="slow" advTm="5000">
        <p:random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标题 1">
            <a:extLst>
              <a:ext uri="{FF2B5EF4-FFF2-40B4-BE49-F238E27FC236}">
                <a16:creationId xmlns:a16="http://schemas.microsoft.com/office/drawing/2014/main" id="{3390415E-F5B8-4608-AD04-00AACC5741F2}"/>
              </a:ext>
            </a:extLst>
          </p:cNvPr>
          <p:cNvSpPr txBox="1">
            <a:spLocks/>
          </p:cNvSpPr>
          <p:nvPr/>
        </p:nvSpPr>
        <p:spPr>
          <a:xfrm>
            <a:off x="492784" y="1026062"/>
            <a:ext cx="8158433" cy="3878532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 baseline="0">
                <a:solidFill>
                  <a:schemeClr val="accent1"/>
                </a:solidFill>
                <a:effectLst/>
                <a:latin typeface="+mj-ea"/>
                <a:ea typeface="+mj-ea"/>
                <a:cs typeface="+mj-cs"/>
              </a:defRPr>
            </a:lvl1pPr>
          </a:lstStyle>
          <a:p>
            <a:pPr fontAlgn="ctr">
              <a:lnSpc>
                <a:spcPts val="2700"/>
              </a:lnSpc>
            </a:pPr>
            <a:r>
              <a:rPr lang="zh-CN" altLang="en-US" sz="2400" b="0" dirty="0">
                <a:solidFill>
                  <a:srgbClr val="000000"/>
                </a:solidFill>
              </a:rPr>
              <a:t>（二）或逻辑关系</a:t>
            </a:r>
            <a:endParaRPr lang="en-US" altLang="zh-CN" sz="2400" b="0" dirty="0">
              <a:solidFill>
                <a:srgbClr val="000000"/>
              </a:solidFill>
            </a:endParaRPr>
          </a:p>
          <a:p>
            <a:pPr fontAlgn="ctr">
              <a:lnSpc>
                <a:spcPts val="2700"/>
              </a:lnSpc>
            </a:pPr>
            <a:endParaRPr lang="en-US" altLang="zh-CN" sz="2400" b="0" dirty="0">
              <a:solidFill>
                <a:srgbClr val="000000"/>
              </a:solidFill>
            </a:endParaRPr>
          </a:p>
          <a:p>
            <a:pPr fontAlgn="ctr">
              <a:lnSpc>
                <a:spcPts val="2700"/>
              </a:lnSpc>
            </a:pP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开关电路中，开关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A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和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B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只要有一个闭合，灯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Y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就亮。</a:t>
            </a: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fontAlgn="ctr">
              <a:lnSpc>
                <a:spcPts val="2700"/>
              </a:lnSpc>
            </a:pPr>
            <a:endParaRPr lang="zh-CN" altLang="en-US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fontAlgn="ctr">
              <a:lnSpc>
                <a:spcPts val="2700"/>
              </a:lnSpc>
            </a:pP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如果以开关闭合作为条件，灯亮作为结果，电路可以表示这样一种因果关系：“决定一件事情（灯亮）的所有条件（开关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A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、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B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）中只要有一条具备（开关</a:t>
            </a:r>
          </a:p>
          <a:p>
            <a:pPr fontAlgn="ctr">
              <a:lnSpc>
                <a:spcPts val="2700"/>
              </a:lnSpc>
            </a:pP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A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闭合或开关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B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闭合），这件事情就能实现。”这种逻辑关系称为“或逻辑”，记为</a:t>
            </a:r>
          </a:p>
          <a:p>
            <a:pPr algn="ctr" fontAlgn="ctr">
              <a:lnSpc>
                <a:spcPts val="2700"/>
              </a:lnSpc>
            </a:pP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Y=A+B</a:t>
            </a:r>
          </a:p>
          <a:p>
            <a:pPr fontAlgn="ctr">
              <a:lnSpc>
                <a:spcPts val="2700"/>
              </a:lnSpc>
            </a:pPr>
            <a:endParaRPr lang="zh-CN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07511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random/>
      </p:transition>
    </mc:Choice>
    <mc:Fallback xmlns="" xmlns:a14="http://schemas.microsoft.com/office/drawing/2010/main">
      <p:transition spd="slow" advTm="5000">
        <p:random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0" name="标题 1">
                <a:extLst>
                  <a:ext uri="{FF2B5EF4-FFF2-40B4-BE49-F238E27FC236}">
                    <a16:creationId xmlns:a16="http://schemas.microsoft.com/office/drawing/2014/main" id="{3390415E-F5B8-4608-AD04-00AACC5741F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92784" y="1026062"/>
                <a:ext cx="8158433" cy="3035336"/>
              </a:xfrm>
              <a:prstGeom prst="rect">
                <a:avLst/>
              </a:prstGeom>
            </p:spPr>
            <p:txBody>
              <a:bodyPr vert="horz" lIns="68580" tIns="34290" rIns="68580" bIns="34290" rtlCol="0" anchor="b">
                <a:normAutofit/>
              </a:bodyPr>
              <a:lstStyle>
                <a:lvl1pPr algn="l" defTabSz="6858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3200" b="1" i="0" kern="1200" baseline="0">
                    <a:solidFill>
                      <a:schemeClr val="accent1"/>
                    </a:solidFill>
                    <a:effectLst/>
                    <a:latin typeface="+mj-ea"/>
                    <a:ea typeface="+mj-ea"/>
                    <a:cs typeface="+mj-cs"/>
                  </a:defRPr>
                </a:lvl1pPr>
              </a:lstStyle>
              <a:p>
                <a:pPr fontAlgn="ctr">
                  <a:lnSpc>
                    <a:spcPts val="2700"/>
                  </a:lnSpc>
                </a:pPr>
                <a:r>
                  <a:rPr lang="zh-CN" altLang="en-US" sz="2400" b="0" dirty="0">
                    <a:solidFill>
                      <a:srgbClr val="000000"/>
                    </a:solidFill>
                  </a:rPr>
                  <a:t>（三）非逻辑关系</a:t>
                </a:r>
                <a:endParaRPr lang="en-US" altLang="zh-CN" sz="2400" b="0" dirty="0">
                  <a:solidFill>
                    <a:srgbClr val="000000"/>
                  </a:solidFill>
                </a:endParaRPr>
              </a:p>
              <a:p>
                <a:pPr fontAlgn="ctr">
                  <a:lnSpc>
                    <a:spcPts val="2700"/>
                  </a:lnSpc>
                </a:pPr>
                <a:endParaRPr lang="en-US" altLang="zh-CN" sz="2400" b="0" dirty="0">
                  <a:solidFill>
                    <a:srgbClr val="000000"/>
                  </a:solidFill>
                </a:endParaRPr>
              </a:p>
              <a:p>
                <a:pPr fontAlgn="ctr">
                  <a:lnSpc>
                    <a:spcPts val="2700"/>
                  </a:lnSpc>
                </a:pPr>
                <a:r>
                  <a:rPr lang="zh-CN" altLang="zh-CN" sz="1800" b="0" dirty="0">
                    <a:solidFill>
                      <a:srgbClr val="000000"/>
                    </a:solidFill>
                    <a:latin typeface="+mn-ea"/>
                    <a:ea typeface="+mn-ea"/>
                  </a:rPr>
                  <a:t>开关电路中，当开关</a:t>
                </a:r>
                <a:r>
                  <a:rPr lang="en-US" altLang="zh-CN" sz="1800" b="0" dirty="0">
                    <a:solidFill>
                      <a:srgbClr val="000000"/>
                    </a:solidFill>
                    <a:latin typeface="+mn-ea"/>
                    <a:ea typeface="+mn-ea"/>
                  </a:rPr>
                  <a:t>A</a:t>
                </a:r>
                <a:r>
                  <a:rPr lang="zh-CN" altLang="zh-CN" sz="1800" b="0" dirty="0">
                    <a:solidFill>
                      <a:srgbClr val="000000"/>
                    </a:solidFill>
                    <a:latin typeface="+mn-ea"/>
                    <a:ea typeface="+mn-ea"/>
                  </a:rPr>
                  <a:t>闭合时，灯</a:t>
                </a:r>
                <a:r>
                  <a:rPr lang="en-US" altLang="zh-CN" sz="1800" b="0" dirty="0">
                    <a:solidFill>
                      <a:srgbClr val="000000"/>
                    </a:solidFill>
                    <a:latin typeface="+mn-ea"/>
                    <a:ea typeface="+mn-ea"/>
                  </a:rPr>
                  <a:t>Y</a:t>
                </a:r>
                <a:r>
                  <a:rPr lang="zh-CN" altLang="zh-CN" sz="1800" b="0" dirty="0">
                    <a:solidFill>
                      <a:srgbClr val="000000"/>
                    </a:solidFill>
                    <a:latin typeface="+mn-ea"/>
                    <a:ea typeface="+mn-ea"/>
                  </a:rPr>
                  <a:t>不亮；当开关</a:t>
                </a:r>
                <a:r>
                  <a:rPr lang="en-US" altLang="zh-CN" sz="1800" b="0" dirty="0">
                    <a:solidFill>
                      <a:srgbClr val="000000"/>
                    </a:solidFill>
                    <a:latin typeface="+mn-ea"/>
                    <a:ea typeface="+mn-ea"/>
                  </a:rPr>
                  <a:t>A</a:t>
                </a:r>
                <a:r>
                  <a:rPr lang="zh-CN" altLang="zh-CN" sz="1800" b="0" dirty="0">
                    <a:solidFill>
                      <a:srgbClr val="000000"/>
                    </a:solidFill>
                    <a:latin typeface="+mn-ea"/>
                    <a:ea typeface="+mn-ea"/>
                  </a:rPr>
                  <a:t>断开时，灯</a:t>
                </a:r>
                <a:r>
                  <a:rPr lang="en-US" altLang="zh-CN" sz="1800" b="0" dirty="0">
                    <a:solidFill>
                      <a:srgbClr val="000000"/>
                    </a:solidFill>
                    <a:latin typeface="+mn-ea"/>
                    <a:ea typeface="+mn-ea"/>
                  </a:rPr>
                  <a:t>Y</a:t>
                </a:r>
                <a:r>
                  <a:rPr lang="zh-CN" altLang="zh-CN" sz="1800" b="0" dirty="0">
                    <a:solidFill>
                      <a:srgbClr val="000000"/>
                    </a:solidFill>
                    <a:latin typeface="+mn-ea"/>
                    <a:ea typeface="+mn-ea"/>
                  </a:rPr>
                  <a:t>亮。此电路表示的因果关系是：“条件的具备（开关</a:t>
                </a:r>
                <a:r>
                  <a:rPr lang="en-US" altLang="zh-CN" sz="1800" b="0" dirty="0">
                    <a:solidFill>
                      <a:srgbClr val="000000"/>
                    </a:solidFill>
                    <a:latin typeface="+mn-ea"/>
                    <a:ea typeface="+mn-ea"/>
                  </a:rPr>
                  <a:t>A</a:t>
                </a:r>
                <a:r>
                  <a:rPr lang="zh-CN" altLang="zh-CN" sz="1800" b="0" dirty="0">
                    <a:solidFill>
                      <a:srgbClr val="000000"/>
                    </a:solidFill>
                    <a:latin typeface="+mn-ea"/>
                    <a:ea typeface="+mn-ea"/>
                  </a:rPr>
                  <a:t>闭合）与事情的实现（灯亮）刚好相反。”这种逻辑关系称为“非逻辑”关系或“反逻辑”关系，记为</a:t>
                </a:r>
              </a:p>
              <a:p>
                <a:pPr fontAlgn="ctr">
                  <a:lnSpc>
                    <a:spcPts val="27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800" b="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+mn-ea"/>
                        </a:rPr>
                        <m:t>𝑌</m:t>
                      </m:r>
                      <m:r>
                        <a:rPr lang="en-US" altLang="zh-CN" sz="1800" b="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+mn-ea"/>
                        </a:rPr>
                        <m:t>=</m:t>
                      </m:r>
                      <m:bar>
                        <m:barPr>
                          <m:pos m:val="top"/>
                          <m:ctrlPr>
                            <a:rPr lang="zh-CN" altLang="zh-CN" sz="1800" b="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+mn-ea"/>
                            </a:rPr>
                          </m:ctrlPr>
                        </m:barPr>
                        <m:e>
                          <m:r>
                            <a:rPr lang="en-US" altLang="zh-CN" sz="1800" b="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+mn-ea"/>
                            </a:rPr>
                            <m:t>𝐴</m:t>
                          </m:r>
                        </m:e>
                      </m:bar>
                    </m:oMath>
                  </m:oMathPara>
                </a14:m>
                <a:endParaRPr lang="zh-CN" altLang="zh-CN" sz="1800" b="0" dirty="0">
                  <a:solidFill>
                    <a:srgbClr val="000000"/>
                  </a:solidFill>
                  <a:latin typeface="+mn-ea"/>
                  <a:ea typeface="+mn-ea"/>
                </a:endParaRPr>
              </a:p>
              <a:p>
                <a:pPr fontAlgn="ctr">
                  <a:lnSpc>
                    <a:spcPts val="2700"/>
                  </a:lnSpc>
                </a:pPr>
                <a:endParaRPr lang="zh-CN" altLang="zh-CN" sz="1800" b="0" dirty="0">
                  <a:solidFill>
                    <a:srgbClr val="000000"/>
                  </a:solidFill>
                  <a:latin typeface="+mn-ea"/>
                  <a:ea typeface="+mn-ea"/>
                </a:endParaRPr>
              </a:p>
            </p:txBody>
          </p:sp>
        </mc:Choice>
        <mc:Fallback xmlns="">
          <p:sp>
            <p:nvSpPr>
              <p:cNvPr id="30" name="标题 1">
                <a:extLst>
                  <a:ext uri="{FF2B5EF4-FFF2-40B4-BE49-F238E27FC236}">
                    <a16:creationId xmlns:a16="http://schemas.microsoft.com/office/drawing/2014/main" id="{3390415E-F5B8-4608-AD04-00AACC5741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784" y="1026062"/>
                <a:ext cx="8158433" cy="3035336"/>
              </a:xfrm>
              <a:prstGeom prst="rect">
                <a:avLst/>
              </a:prstGeom>
              <a:blipFill>
                <a:blip r:embed="rId4"/>
                <a:stretch>
                  <a:fillRect l="-1420" r="-97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877352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random/>
      </p:transition>
    </mc:Choice>
    <mc:Fallback xmlns="" xmlns:a14="http://schemas.microsoft.com/office/drawing/2010/main">
      <p:transition spd="slow" advTm="5000">
        <p:random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标题 1">
            <a:extLst>
              <a:ext uri="{FF2B5EF4-FFF2-40B4-BE49-F238E27FC236}">
                <a16:creationId xmlns:a16="http://schemas.microsoft.com/office/drawing/2014/main" id="{3390415E-F5B8-4608-AD04-00AACC5741F2}"/>
              </a:ext>
            </a:extLst>
          </p:cNvPr>
          <p:cNvSpPr txBox="1">
            <a:spLocks/>
          </p:cNvSpPr>
          <p:nvPr/>
        </p:nvSpPr>
        <p:spPr>
          <a:xfrm>
            <a:off x="492784" y="1026062"/>
            <a:ext cx="8158433" cy="2810483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 baseline="0">
                <a:solidFill>
                  <a:schemeClr val="accent1"/>
                </a:solidFill>
                <a:effectLst/>
                <a:latin typeface="+mj-ea"/>
                <a:ea typeface="+mj-ea"/>
                <a:cs typeface="+mj-cs"/>
              </a:defRPr>
            </a:lvl1pPr>
          </a:lstStyle>
          <a:p>
            <a:pPr fontAlgn="ctr">
              <a:lnSpc>
                <a:spcPts val="2700"/>
              </a:lnSpc>
            </a:pPr>
            <a:r>
              <a:rPr lang="zh-CN" altLang="en-US" sz="2400" b="0" dirty="0">
                <a:solidFill>
                  <a:srgbClr val="000000"/>
                </a:solidFill>
              </a:rPr>
              <a:t>二、基本逻辑门电路</a:t>
            </a:r>
            <a:br>
              <a:rPr lang="en-US" altLang="zh-CN" sz="2400" b="0" dirty="0">
                <a:solidFill>
                  <a:srgbClr val="000000"/>
                </a:solidFill>
              </a:rPr>
            </a:b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fontAlgn="ctr">
              <a:lnSpc>
                <a:spcPts val="2700"/>
              </a:lnSpc>
            </a:pPr>
            <a:r>
              <a:rPr lang="zh-CN" altLang="en-US" sz="2400" b="0" dirty="0">
                <a:solidFill>
                  <a:srgbClr val="000000"/>
                </a:solidFill>
              </a:rPr>
              <a:t>（一）与门</a:t>
            </a:r>
            <a:endParaRPr lang="en-US" altLang="zh-CN" sz="2400" b="0" dirty="0">
              <a:solidFill>
                <a:srgbClr val="000000"/>
              </a:solidFill>
            </a:endParaRPr>
          </a:p>
          <a:p>
            <a:pPr fontAlgn="ctr">
              <a:lnSpc>
                <a:spcPts val="2700"/>
              </a:lnSpc>
            </a:pPr>
            <a:endParaRPr lang="en-US" altLang="zh-CN" sz="2400" b="0" dirty="0">
              <a:solidFill>
                <a:srgbClr val="000000"/>
              </a:solidFill>
            </a:endParaRPr>
          </a:p>
          <a:p>
            <a:pPr fontAlgn="ctr">
              <a:lnSpc>
                <a:spcPts val="2700"/>
              </a:lnSpc>
            </a:pP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实现与逻辑关系的电路称为与门。最简单的二极管与门电路。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A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、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B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是它的两个输入端，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Y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是输出端。</a:t>
            </a: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fontAlgn="ctr">
              <a:lnSpc>
                <a:spcPts val="2700"/>
              </a:lnSpc>
            </a:pPr>
            <a:endParaRPr lang="zh-CN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5A733047-09E5-4C20-AAC2-D304E06CE7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7556" y="3600157"/>
            <a:ext cx="2528888" cy="132159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64753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random/>
      </p:transition>
    </mc:Choice>
    <mc:Fallback xmlns="" xmlns:a14="http://schemas.microsoft.com/office/drawing/2010/main">
      <p:transition spd="slow" advTm="5000">
        <p:random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标题 1">
            <a:extLst>
              <a:ext uri="{FF2B5EF4-FFF2-40B4-BE49-F238E27FC236}">
                <a16:creationId xmlns:a16="http://schemas.microsoft.com/office/drawing/2014/main" id="{3390415E-F5B8-4608-AD04-00AACC5741F2}"/>
              </a:ext>
            </a:extLst>
          </p:cNvPr>
          <p:cNvSpPr txBox="1">
            <a:spLocks/>
          </p:cNvSpPr>
          <p:nvPr/>
        </p:nvSpPr>
        <p:spPr>
          <a:xfrm>
            <a:off x="492784" y="1026062"/>
            <a:ext cx="8158433" cy="2402939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 baseline="0">
                <a:solidFill>
                  <a:schemeClr val="accent1"/>
                </a:solidFill>
                <a:effectLst/>
                <a:latin typeface="+mj-ea"/>
                <a:ea typeface="+mj-ea"/>
                <a:cs typeface="+mj-cs"/>
              </a:defRPr>
            </a:lvl1pPr>
          </a:lstStyle>
          <a:p>
            <a:pPr fontAlgn="ctr">
              <a:lnSpc>
                <a:spcPts val="2700"/>
              </a:lnSpc>
            </a:pPr>
            <a:r>
              <a:rPr lang="zh-CN" altLang="en-US" sz="2400" b="0" dirty="0">
                <a:solidFill>
                  <a:srgbClr val="000000"/>
                </a:solidFill>
              </a:rPr>
              <a:t>（二）或门</a:t>
            </a:r>
            <a:endParaRPr lang="en-US" altLang="zh-CN" sz="2400" b="0" dirty="0">
              <a:solidFill>
                <a:srgbClr val="000000"/>
              </a:solidFill>
            </a:endParaRPr>
          </a:p>
          <a:p>
            <a:pPr fontAlgn="ctr">
              <a:lnSpc>
                <a:spcPts val="2700"/>
              </a:lnSpc>
            </a:pPr>
            <a:endParaRPr lang="en-US" altLang="zh-CN" sz="2400" b="0" dirty="0">
              <a:solidFill>
                <a:srgbClr val="000000"/>
              </a:solidFill>
            </a:endParaRPr>
          </a:p>
          <a:p>
            <a:pPr fontAlgn="ctr">
              <a:lnSpc>
                <a:spcPts val="2700"/>
              </a:lnSpc>
            </a:pP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实现或逻辑关系的电路称为或门，最简单的二极管或门电路。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A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、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B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是它的两个输入端，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Y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是输出端。注意：图中二极管的方向以及电阻所接电源的极性和与门是不同的。</a:t>
            </a: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fontAlgn="ctr">
              <a:lnSpc>
                <a:spcPts val="2700"/>
              </a:lnSpc>
            </a:pPr>
            <a:endParaRPr lang="zh-CN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18B4561C-E84E-48EE-AD2B-5DC92C972C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8994" y="3087622"/>
            <a:ext cx="2386013" cy="135731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18574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random/>
      </p:transition>
    </mc:Choice>
    <mc:Fallback xmlns="" xmlns:a14="http://schemas.microsoft.com/office/drawing/2010/main">
      <p:transition spd="slow" advTm="5000">
        <p:random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标题 1">
            <a:extLst>
              <a:ext uri="{FF2B5EF4-FFF2-40B4-BE49-F238E27FC236}">
                <a16:creationId xmlns:a16="http://schemas.microsoft.com/office/drawing/2014/main" id="{3390415E-F5B8-4608-AD04-00AACC5741F2}"/>
              </a:ext>
            </a:extLst>
          </p:cNvPr>
          <p:cNvSpPr txBox="1">
            <a:spLocks/>
          </p:cNvSpPr>
          <p:nvPr/>
        </p:nvSpPr>
        <p:spPr>
          <a:xfrm>
            <a:off x="492784" y="1026063"/>
            <a:ext cx="8158433" cy="2192138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 baseline="0">
                <a:solidFill>
                  <a:schemeClr val="accent1"/>
                </a:solidFill>
                <a:effectLst/>
                <a:latin typeface="+mj-ea"/>
                <a:ea typeface="+mj-ea"/>
                <a:cs typeface="+mj-cs"/>
              </a:defRPr>
            </a:lvl1pPr>
          </a:lstStyle>
          <a:p>
            <a:pPr fontAlgn="ctr">
              <a:lnSpc>
                <a:spcPts val="2700"/>
              </a:lnSpc>
            </a:pPr>
            <a:r>
              <a:rPr lang="zh-CN" altLang="en-US" sz="2400" b="0" dirty="0">
                <a:solidFill>
                  <a:srgbClr val="000000"/>
                </a:solidFill>
              </a:rPr>
              <a:t>（三）非门</a:t>
            </a:r>
            <a:endParaRPr lang="en-US" altLang="zh-CN" sz="2400" b="0" dirty="0">
              <a:solidFill>
                <a:srgbClr val="000000"/>
              </a:solidFill>
            </a:endParaRPr>
          </a:p>
          <a:p>
            <a:pPr fontAlgn="ctr">
              <a:lnSpc>
                <a:spcPts val="2700"/>
              </a:lnSpc>
            </a:pPr>
            <a:endParaRPr lang="en-US" altLang="zh-CN" sz="2400" b="0" dirty="0">
              <a:solidFill>
                <a:srgbClr val="000000"/>
              </a:solidFill>
            </a:endParaRPr>
          </a:p>
          <a:p>
            <a:pPr fontAlgn="ctr">
              <a:lnSpc>
                <a:spcPts val="2700"/>
              </a:lnSpc>
            </a:pP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实现非逻辑关系的电路称为非门。三极管非门电路，下图是逻辑符号。非门只有一个输入端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A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，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Y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是它的输出端。</a:t>
            </a: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fontAlgn="ctr">
              <a:lnSpc>
                <a:spcPts val="2700"/>
              </a:lnSpc>
            </a:pPr>
            <a:endParaRPr lang="zh-CN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F147966C-2016-4144-B4E5-587061A4213A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3363754" y="3057705"/>
            <a:ext cx="2416493" cy="134969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05926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random/>
      </p:transition>
    </mc:Choice>
    <mc:Fallback xmlns="" xmlns:a14="http://schemas.microsoft.com/office/drawing/2010/main">
      <p:transition spd="slow" advTm="5000">
        <p:random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0" name="标题 1">
                <a:extLst>
                  <a:ext uri="{FF2B5EF4-FFF2-40B4-BE49-F238E27FC236}">
                    <a16:creationId xmlns:a16="http://schemas.microsoft.com/office/drawing/2014/main" id="{3390415E-F5B8-4608-AD04-00AACC5741F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92784" y="1026062"/>
                <a:ext cx="8158433" cy="3001607"/>
              </a:xfrm>
              <a:prstGeom prst="rect">
                <a:avLst/>
              </a:prstGeom>
            </p:spPr>
            <p:txBody>
              <a:bodyPr vert="horz" lIns="68580" tIns="34290" rIns="68580" bIns="34290" rtlCol="0" anchor="b">
                <a:normAutofit/>
              </a:bodyPr>
              <a:lstStyle>
                <a:lvl1pPr algn="l" defTabSz="6858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3200" b="1" i="0" kern="1200" baseline="0">
                    <a:solidFill>
                      <a:schemeClr val="accent1"/>
                    </a:solidFill>
                    <a:effectLst/>
                    <a:latin typeface="+mj-ea"/>
                    <a:ea typeface="+mj-ea"/>
                    <a:cs typeface="+mj-cs"/>
                  </a:defRPr>
                </a:lvl1pPr>
              </a:lstStyle>
              <a:p>
                <a:pPr fontAlgn="ctr">
                  <a:lnSpc>
                    <a:spcPts val="2700"/>
                  </a:lnSpc>
                </a:pPr>
                <a:r>
                  <a:rPr lang="zh-CN" altLang="en-US" sz="2400" b="0" dirty="0">
                    <a:solidFill>
                      <a:srgbClr val="000000"/>
                    </a:solidFill>
                  </a:rPr>
                  <a:t>（四）与非门</a:t>
                </a:r>
                <a:endParaRPr lang="en-US" altLang="zh-CN" sz="2400" b="0" dirty="0">
                  <a:solidFill>
                    <a:srgbClr val="000000"/>
                  </a:solidFill>
                </a:endParaRPr>
              </a:p>
              <a:p>
                <a:pPr fontAlgn="ctr">
                  <a:lnSpc>
                    <a:spcPts val="2700"/>
                  </a:lnSpc>
                </a:pPr>
                <a:endParaRPr lang="en-US" altLang="zh-CN" sz="2400" b="0" dirty="0">
                  <a:solidFill>
                    <a:srgbClr val="000000"/>
                  </a:solidFill>
                </a:endParaRPr>
              </a:p>
              <a:p>
                <a:pPr fontAlgn="ctr">
                  <a:lnSpc>
                    <a:spcPts val="2700"/>
                  </a:lnSpc>
                </a:pPr>
                <a:r>
                  <a:rPr lang="zh-CN" altLang="en-US" sz="1800" b="0" dirty="0">
                    <a:solidFill>
                      <a:srgbClr val="000000"/>
                    </a:solidFill>
                    <a:latin typeface="+mn-ea"/>
                    <a:ea typeface="+mn-ea"/>
                  </a:rPr>
                  <a:t>与非门是由一个与门和一个非门直接相连构成的，其中与门的输出连接非门的输入。</a:t>
                </a:r>
                <a:endParaRPr lang="en-US" altLang="zh-CN" sz="1800" b="0" dirty="0">
                  <a:solidFill>
                    <a:srgbClr val="000000"/>
                  </a:solidFill>
                  <a:latin typeface="+mn-ea"/>
                  <a:ea typeface="+mn-ea"/>
                </a:endParaRPr>
              </a:p>
              <a:p>
                <a:pPr fontAlgn="ctr">
                  <a:lnSpc>
                    <a:spcPts val="2700"/>
                  </a:lnSpc>
                </a:pPr>
                <a:endParaRPr lang="en-US" altLang="zh-CN" sz="1800" b="0" dirty="0">
                  <a:solidFill>
                    <a:srgbClr val="000000"/>
                  </a:solidFill>
                  <a:latin typeface="+mn-ea"/>
                  <a:ea typeface="+mn-ea"/>
                </a:endParaRPr>
              </a:p>
              <a:p>
                <a:pPr fontAlgn="ctr"/>
                <a:r>
                  <a:rPr lang="zh-CN" altLang="zh-CN" sz="1800" b="0" dirty="0">
                    <a:solidFill>
                      <a:srgbClr val="000000"/>
                    </a:solidFill>
                    <a:latin typeface="+mn-ea"/>
                    <a:ea typeface="+mn-ea"/>
                  </a:rPr>
                  <a:t>与非门的逻辑表达式为</a:t>
                </a:r>
              </a:p>
              <a:p>
                <a:pPr font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800" b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+mn-ea"/>
                        </a:rPr>
                        <m:t>𝑌</m:t>
                      </m:r>
                      <m:r>
                        <a:rPr lang="en-US" altLang="zh-CN" sz="1800" b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+mn-ea"/>
                        </a:rPr>
                        <m:t>=</m:t>
                      </m:r>
                      <m:bar>
                        <m:barPr>
                          <m:pos m:val="top"/>
                          <m:ctrlPr>
                            <a:rPr lang="zh-CN" altLang="zh-CN" sz="1800" b="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+mn-ea"/>
                            </a:rPr>
                          </m:ctrlPr>
                        </m:barPr>
                        <m:e>
                          <m:r>
                            <a:rPr lang="en-US" altLang="zh-CN" sz="1800" b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+mn-ea"/>
                            </a:rPr>
                            <m:t>𝐴𝐵</m:t>
                          </m:r>
                        </m:e>
                      </m:bar>
                    </m:oMath>
                  </m:oMathPara>
                </a14:m>
                <a:endParaRPr lang="zh-CN" altLang="zh-CN" sz="1800" b="0" dirty="0">
                  <a:solidFill>
                    <a:srgbClr val="000000"/>
                  </a:solidFill>
                  <a:latin typeface="+mn-ea"/>
                  <a:ea typeface="+mn-ea"/>
                </a:endParaRPr>
              </a:p>
              <a:p>
                <a:pPr fontAlgn="ctr">
                  <a:lnSpc>
                    <a:spcPts val="2700"/>
                  </a:lnSpc>
                </a:pPr>
                <a:endParaRPr lang="zh-CN" altLang="zh-CN" sz="1800" b="0" dirty="0">
                  <a:solidFill>
                    <a:srgbClr val="000000"/>
                  </a:solidFill>
                  <a:latin typeface="+mn-ea"/>
                  <a:ea typeface="+mn-ea"/>
                </a:endParaRPr>
              </a:p>
            </p:txBody>
          </p:sp>
        </mc:Choice>
        <mc:Fallback xmlns="">
          <p:sp>
            <p:nvSpPr>
              <p:cNvPr id="30" name="标题 1">
                <a:extLst>
                  <a:ext uri="{FF2B5EF4-FFF2-40B4-BE49-F238E27FC236}">
                    <a16:creationId xmlns:a16="http://schemas.microsoft.com/office/drawing/2014/main" id="{3390415E-F5B8-4608-AD04-00AACC5741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784" y="1026062"/>
                <a:ext cx="8158433" cy="3001607"/>
              </a:xfrm>
              <a:prstGeom prst="rect">
                <a:avLst/>
              </a:prstGeom>
              <a:blipFill>
                <a:blip r:embed="rId4"/>
                <a:stretch>
                  <a:fillRect l="-1420" r="-97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图片 1">
            <a:extLst>
              <a:ext uri="{FF2B5EF4-FFF2-40B4-BE49-F238E27FC236}">
                <a16:creationId xmlns:a16="http://schemas.microsoft.com/office/drawing/2014/main" id="{BB22CDC9-34FF-4125-B4E6-C23C260AC9F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99813" y="3927716"/>
            <a:ext cx="3944375" cy="117924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76389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random/>
      </p:transition>
    </mc:Choice>
    <mc:Fallback xmlns="" xmlns:a14="http://schemas.microsoft.com/office/drawing/2010/main">
      <p:transition spd="slow" advTm="5000">
        <p:random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0" name="标题 1">
                <a:extLst>
                  <a:ext uri="{FF2B5EF4-FFF2-40B4-BE49-F238E27FC236}">
                    <a16:creationId xmlns:a16="http://schemas.microsoft.com/office/drawing/2014/main" id="{3390415E-F5B8-4608-AD04-00AACC5741F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92784" y="1026062"/>
                <a:ext cx="8158433" cy="3001607"/>
              </a:xfrm>
              <a:prstGeom prst="rect">
                <a:avLst/>
              </a:prstGeom>
            </p:spPr>
            <p:txBody>
              <a:bodyPr vert="horz" lIns="68580" tIns="34290" rIns="68580" bIns="34290" rtlCol="0" anchor="b">
                <a:normAutofit/>
              </a:bodyPr>
              <a:lstStyle>
                <a:lvl1pPr algn="l" defTabSz="6858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3200" b="1" i="0" kern="1200" baseline="0">
                    <a:solidFill>
                      <a:schemeClr val="accent1"/>
                    </a:solidFill>
                    <a:effectLst/>
                    <a:latin typeface="+mj-ea"/>
                    <a:ea typeface="+mj-ea"/>
                    <a:cs typeface="+mj-cs"/>
                  </a:defRPr>
                </a:lvl1pPr>
              </a:lstStyle>
              <a:p>
                <a:pPr fontAlgn="ctr">
                  <a:lnSpc>
                    <a:spcPts val="2700"/>
                  </a:lnSpc>
                </a:pPr>
                <a:r>
                  <a:rPr lang="zh-CN" altLang="en-US" sz="2400" b="0" dirty="0">
                    <a:solidFill>
                      <a:srgbClr val="000000"/>
                    </a:solidFill>
                  </a:rPr>
                  <a:t>（五）或非门</a:t>
                </a:r>
                <a:endParaRPr lang="en-US" altLang="zh-CN" sz="2400" b="0" dirty="0">
                  <a:solidFill>
                    <a:srgbClr val="000000"/>
                  </a:solidFill>
                </a:endParaRPr>
              </a:p>
              <a:p>
                <a:pPr fontAlgn="ctr">
                  <a:lnSpc>
                    <a:spcPts val="2700"/>
                  </a:lnSpc>
                </a:pPr>
                <a:endParaRPr lang="en-US" altLang="zh-CN" sz="2400" b="0" dirty="0">
                  <a:solidFill>
                    <a:srgbClr val="000000"/>
                  </a:solidFill>
                </a:endParaRPr>
              </a:p>
              <a:p>
                <a:pPr fontAlgn="ctr">
                  <a:lnSpc>
                    <a:spcPts val="2700"/>
                  </a:lnSpc>
                </a:pPr>
                <a:r>
                  <a:rPr lang="zh-CN" altLang="zh-CN" sz="1800" b="0" dirty="0">
                    <a:solidFill>
                      <a:srgbClr val="000000"/>
                    </a:solidFill>
                    <a:latin typeface="+mn-ea"/>
                    <a:ea typeface="+mn-ea"/>
                  </a:rPr>
                  <a:t>或非门是由一个或门和一个非门直接相连构成的，其中或门的输出连接非门的输入。</a:t>
                </a:r>
              </a:p>
              <a:p>
                <a:pPr fontAlgn="ctr">
                  <a:lnSpc>
                    <a:spcPts val="2700"/>
                  </a:lnSpc>
                </a:pPr>
                <a:r>
                  <a:rPr lang="zh-CN" altLang="zh-CN" sz="1800" b="0" dirty="0">
                    <a:solidFill>
                      <a:srgbClr val="000000"/>
                    </a:solidFill>
                    <a:latin typeface="+mn-ea"/>
                    <a:ea typeface="+mn-ea"/>
                  </a:rPr>
                  <a:t>或非门的逻辑表达式为</a:t>
                </a:r>
              </a:p>
              <a:p>
                <a:pPr fontAlgn="ctr">
                  <a:lnSpc>
                    <a:spcPts val="27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800" b="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+mn-ea"/>
                        </a:rPr>
                        <m:t>𝑌</m:t>
                      </m:r>
                      <m:r>
                        <a:rPr lang="en-US" altLang="zh-CN" sz="1800" b="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+mn-ea"/>
                        </a:rPr>
                        <m:t>=</m:t>
                      </m:r>
                      <m:bar>
                        <m:barPr>
                          <m:pos m:val="top"/>
                          <m:ctrlPr>
                            <a:rPr lang="zh-CN" altLang="zh-CN" sz="1800" b="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+mn-ea"/>
                            </a:rPr>
                          </m:ctrlPr>
                        </m:barPr>
                        <m:e>
                          <m:r>
                            <a:rPr lang="en-US" altLang="zh-CN" sz="1800" b="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+mn-ea"/>
                            </a:rPr>
                            <m:t>𝐴</m:t>
                          </m:r>
                          <m:r>
                            <a:rPr lang="en-US" altLang="zh-CN" sz="1800" b="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+mn-ea"/>
                            </a:rPr>
                            <m:t>+</m:t>
                          </m:r>
                          <m:r>
                            <a:rPr lang="en-US" altLang="zh-CN" sz="1800" b="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+mn-ea"/>
                            </a:rPr>
                            <m:t>𝐵</m:t>
                          </m:r>
                        </m:e>
                      </m:bar>
                    </m:oMath>
                  </m:oMathPara>
                </a14:m>
                <a:endParaRPr lang="zh-CN" altLang="zh-CN" sz="1800" b="0" dirty="0">
                  <a:solidFill>
                    <a:srgbClr val="000000"/>
                  </a:solidFill>
                  <a:latin typeface="+mn-ea"/>
                  <a:ea typeface="+mn-ea"/>
                </a:endParaRPr>
              </a:p>
              <a:p>
                <a:pPr fontAlgn="ctr"/>
                <a:endParaRPr lang="zh-CN" altLang="zh-CN" sz="1800" b="0" dirty="0">
                  <a:solidFill>
                    <a:srgbClr val="000000"/>
                  </a:solidFill>
                  <a:latin typeface="+mn-ea"/>
                  <a:ea typeface="+mn-ea"/>
                </a:endParaRPr>
              </a:p>
              <a:p>
                <a:pPr fontAlgn="ctr">
                  <a:lnSpc>
                    <a:spcPts val="2700"/>
                  </a:lnSpc>
                </a:pPr>
                <a:endParaRPr lang="zh-CN" altLang="zh-CN" sz="1800" b="0" dirty="0">
                  <a:solidFill>
                    <a:srgbClr val="000000"/>
                  </a:solidFill>
                  <a:latin typeface="+mn-ea"/>
                  <a:ea typeface="+mn-ea"/>
                </a:endParaRPr>
              </a:p>
            </p:txBody>
          </p:sp>
        </mc:Choice>
        <mc:Fallback xmlns="">
          <p:sp>
            <p:nvSpPr>
              <p:cNvPr id="30" name="标题 1">
                <a:extLst>
                  <a:ext uri="{FF2B5EF4-FFF2-40B4-BE49-F238E27FC236}">
                    <a16:creationId xmlns:a16="http://schemas.microsoft.com/office/drawing/2014/main" id="{3390415E-F5B8-4608-AD04-00AACC5741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784" y="1026062"/>
                <a:ext cx="8158433" cy="3001607"/>
              </a:xfrm>
              <a:prstGeom prst="rect">
                <a:avLst/>
              </a:prstGeom>
              <a:blipFill>
                <a:blip r:embed="rId4"/>
                <a:stretch>
                  <a:fillRect l="-1420" r="-97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图片 2">
            <a:extLst>
              <a:ext uri="{FF2B5EF4-FFF2-40B4-BE49-F238E27FC236}">
                <a16:creationId xmlns:a16="http://schemas.microsoft.com/office/drawing/2014/main" id="{DBA3E229-409B-40B5-86AD-94C87C3C156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92873" y="3718731"/>
            <a:ext cx="4158254" cy="124207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50019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random/>
      </p:transition>
    </mc:Choice>
    <mc:Fallback xmlns="" xmlns:a14="http://schemas.microsoft.com/office/drawing/2010/main">
      <p:transition spd="slow" advTm="5000">
        <p:random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H_PageTitle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92784" y="3166652"/>
            <a:ext cx="8158433" cy="524696"/>
          </a:xfrm>
        </p:spPr>
        <p:txBody>
          <a:bodyPr>
            <a:noAutofit/>
          </a:bodyPr>
          <a:lstStyle/>
          <a:p>
            <a:pPr algn="ctr"/>
            <a:r>
              <a:rPr lang="zh-CN" altLang="en-US" sz="4500" dirty="0"/>
              <a:t>第四节  汽车常用组合逻辑器件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14239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random/>
      </p:transition>
    </mc:Choice>
    <mc:Fallback xmlns="" xmlns:a14="http://schemas.microsoft.com/office/drawing/2010/main">
      <p:transition spd="slow" advTm="5000">
        <p:random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标题 1">
            <a:extLst>
              <a:ext uri="{FF2B5EF4-FFF2-40B4-BE49-F238E27FC236}">
                <a16:creationId xmlns:a16="http://schemas.microsoft.com/office/drawing/2014/main" id="{3390415E-F5B8-4608-AD04-00AACC5741F2}"/>
              </a:ext>
            </a:extLst>
          </p:cNvPr>
          <p:cNvSpPr txBox="1">
            <a:spLocks/>
          </p:cNvSpPr>
          <p:nvPr/>
        </p:nvSpPr>
        <p:spPr>
          <a:xfrm>
            <a:off x="492784" y="1026062"/>
            <a:ext cx="8158433" cy="2922909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 baseline="0">
                <a:solidFill>
                  <a:schemeClr val="accent1"/>
                </a:solidFill>
                <a:effectLst/>
                <a:latin typeface="+mj-ea"/>
                <a:ea typeface="+mj-ea"/>
                <a:cs typeface="+mj-cs"/>
              </a:defRPr>
            </a:lvl1pPr>
          </a:lstStyle>
          <a:p>
            <a:pPr fontAlgn="ctr">
              <a:lnSpc>
                <a:spcPts val="2700"/>
              </a:lnSpc>
            </a:pPr>
            <a:r>
              <a:rPr lang="zh-CN" altLang="en-US" sz="2400" b="0" dirty="0">
                <a:solidFill>
                  <a:srgbClr val="000000"/>
                </a:solidFill>
              </a:rPr>
              <a:t>一、编码器</a:t>
            </a:r>
            <a:br>
              <a:rPr lang="en-US" altLang="zh-CN" sz="2400" b="0" dirty="0">
                <a:solidFill>
                  <a:srgbClr val="000000"/>
                </a:solidFill>
              </a:rPr>
            </a:br>
            <a:br>
              <a:rPr lang="zh-CN" altLang="zh-CN" sz="2400" b="0" dirty="0">
                <a:solidFill>
                  <a:srgbClr val="000000"/>
                </a:solidFill>
              </a:rPr>
            </a:b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用来表示某种特定信息含义（例如十进制数码，字母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A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、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B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、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C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等，符号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+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、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-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、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×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、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=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等）的一串符号称为代码。把若干个二进制数码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0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和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1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按一定规律编排起来，这个过程就称为编码。具有这种逻辑功能的逻辑电路称为编码器。例如计算机的键盘就是由编码器组成的，每按一个键，编码器就将该键的含义转换为一个计算机能够识别的二进制代码，用它去控制机器的操作。</a:t>
            </a: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68389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random/>
      </p:transition>
    </mc:Choice>
    <mc:Fallback xmlns="" xmlns:a14="http://schemas.microsoft.com/office/drawing/2010/main">
      <p:transition spd="slow" advTm="5000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2784" y="1374238"/>
            <a:ext cx="8158433" cy="3721481"/>
          </a:xfrm>
        </p:spPr>
        <p:txBody>
          <a:bodyPr>
            <a:normAutofit fontScale="90000"/>
          </a:bodyPr>
          <a:lstStyle/>
          <a:p>
            <a:pPr algn="l" fontAlgn="ctr">
              <a:lnSpc>
                <a:spcPts val="2700"/>
              </a:lnSpc>
            </a:pPr>
            <a:r>
              <a:rPr lang="zh-CN" altLang="zh-CN" dirty="0"/>
              <a:t>学习目标：</a:t>
            </a:r>
            <a:br>
              <a:rPr lang="en-US" altLang="zh-CN" b="0" dirty="0"/>
            </a:br>
            <a:br>
              <a:rPr lang="zh-CN" altLang="zh-CN" b="0" dirty="0"/>
            </a:br>
            <a:r>
              <a:rPr lang="en-US" altLang="zh-CN" sz="1800" dirty="0">
                <a:latin typeface="+mn-ea"/>
                <a:ea typeface="+mn-ea"/>
              </a:rPr>
              <a:t>1.</a:t>
            </a:r>
            <a:r>
              <a:rPr lang="zh-CN" altLang="en-US" sz="1800" dirty="0">
                <a:latin typeface="+mn-ea"/>
                <a:ea typeface="+mn-ea"/>
              </a:rPr>
              <a:t> 掌握二进制计数方法</a:t>
            </a:r>
            <a:br>
              <a:rPr lang="zh-CN" altLang="en-US" sz="1800" dirty="0">
                <a:latin typeface="+mn-ea"/>
                <a:ea typeface="+mn-ea"/>
              </a:rPr>
            </a:br>
            <a:r>
              <a:rPr lang="en-US" altLang="zh-CN" sz="1800" dirty="0">
                <a:latin typeface="+mn-ea"/>
                <a:ea typeface="+mn-ea"/>
              </a:rPr>
              <a:t>2. </a:t>
            </a:r>
            <a:r>
              <a:rPr lang="zh-CN" altLang="en-US" sz="1800" dirty="0">
                <a:latin typeface="+mn-ea"/>
                <a:ea typeface="+mn-ea"/>
              </a:rPr>
              <a:t>了解与逻辑关系 </a:t>
            </a:r>
            <a:br>
              <a:rPr lang="zh-CN" altLang="en-US" sz="1800" dirty="0">
                <a:latin typeface="+mn-ea"/>
                <a:ea typeface="+mn-ea"/>
              </a:rPr>
            </a:br>
            <a:r>
              <a:rPr lang="en-US" altLang="zh-CN" sz="1800" dirty="0">
                <a:latin typeface="+mn-ea"/>
                <a:ea typeface="+mn-ea"/>
              </a:rPr>
              <a:t>3. </a:t>
            </a:r>
            <a:r>
              <a:rPr lang="zh-CN" altLang="en-US" sz="1800" dirty="0">
                <a:latin typeface="+mn-ea"/>
                <a:ea typeface="+mn-ea"/>
              </a:rPr>
              <a:t>了解或逻辑关系 </a:t>
            </a:r>
            <a:br>
              <a:rPr lang="zh-CN" altLang="en-US" sz="1800" dirty="0">
                <a:latin typeface="+mn-ea"/>
                <a:ea typeface="+mn-ea"/>
              </a:rPr>
            </a:br>
            <a:r>
              <a:rPr lang="en-US" altLang="zh-CN" sz="1800" dirty="0">
                <a:latin typeface="+mn-ea"/>
                <a:ea typeface="+mn-ea"/>
              </a:rPr>
              <a:t>4. </a:t>
            </a:r>
            <a:r>
              <a:rPr lang="zh-CN" altLang="en-US" sz="1800" dirty="0">
                <a:latin typeface="+mn-ea"/>
                <a:ea typeface="+mn-ea"/>
              </a:rPr>
              <a:t>掌握非逻辑关系 </a:t>
            </a:r>
            <a:br>
              <a:rPr lang="zh-CN" altLang="en-US" sz="1800" dirty="0">
                <a:latin typeface="+mn-ea"/>
                <a:ea typeface="+mn-ea"/>
              </a:rPr>
            </a:br>
            <a:r>
              <a:rPr lang="en-US" altLang="zh-CN" sz="1800" dirty="0">
                <a:latin typeface="+mn-ea"/>
                <a:ea typeface="+mn-ea"/>
              </a:rPr>
              <a:t>5. </a:t>
            </a:r>
            <a:r>
              <a:rPr lang="zh-CN" altLang="en-US" sz="1800" dirty="0">
                <a:latin typeface="+mn-ea"/>
                <a:ea typeface="+mn-ea"/>
              </a:rPr>
              <a:t>掌握与非逻辑关系 </a:t>
            </a:r>
            <a:br>
              <a:rPr lang="zh-CN" altLang="en-US" sz="1800" dirty="0">
                <a:latin typeface="+mn-ea"/>
                <a:ea typeface="+mn-ea"/>
              </a:rPr>
            </a:br>
            <a:r>
              <a:rPr lang="en-US" altLang="zh-CN" sz="1800" dirty="0">
                <a:latin typeface="+mn-ea"/>
                <a:ea typeface="+mn-ea"/>
              </a:rPr>
              <a:t>6. </a:t>
            </a:r>
            <a:r>
              <a:rPr lang="zh-CN" altLang="en-US" sz="1800" dirty="0">
                <a:latin typeface="+mn-ea"/>
                <a:ea typeface="+mn-ea"/>
              </a:rPr>
              <a:t>掌握或非逻辑关系 </a:t>
            </a:r>
            <a:br>
              <a:rPr lang="en-US" altLang="zh-CN" sz="1800" dirty="0">
                <a:latin typeface="+mn-ea"/>
                <a:ea typeface="+mn-ea"/>
              </a:rPr>
            </a:br>
            <a:br>
              <a:rPr lang="zh-CN" altLang="zh-CN" sz="1800" dirty="0">
                <a:latin typeface="+mn-ea"/>
                <a:ea typeface="+mn-ea"/>
              </a:rPr>
            </a:br>
            <a:r>
              <a:rPr lang="zh-CN" altLang="zh-CN" sz="1800" dirty="0">
                <a:latin typeface="+mn-ea"/>
                <a:ea typeface="+mn-ea"/>
              </a:rPr>
              <a:t>重点：</a:t>
            </a:r>
            <a:r>
              <a:rPr lang="zh-CN" altLang="en-US" sz="1800" dirty="0">
                <a:latin typeface="+mn-ea"/>
                <a:ea typeface="+mn-ea"/>
              </a:rPr>
              <a:t>掌握三种基本逻辑关系运用</a:t>
            </a:r>
            <a:br>
              <a:rPr lang="zh-CN" altLang="en-US" sz="1800" dirty="0">
                <a:latin typeface="+mn-ea"/>
                <a:ea typeface="+mn-ea"/>
              </a:rPr>
            </a:br>
            <a:r>
              <a:rPr lang="zh-CN" altLang="en-US" sz="1800" dirty="0">
                <a:latin typeface="+mn-ea"/>
                <a:ea typeface="+mn-ea"/>
              </a:rPr>
              <a:t>难点：掌握逻辑表达式与逻辑电路的相互转换</a:t>
            </a:r>
            <a:endParaRPr lang="zh-CN" altLang="zh-CN" sz="1800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75245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random/>
      </p:transition>
    </mc:Choice>
    <mc:Fallback xmlns="" xmlns:a14="http://schemas.microsoft.com/office/drawing/2010/main">
      <p:transition spd="slow" advTm="5000">
        <p:random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0" name="标题 1">
                <a:extLst>
                  <a:ext uri="{FF2B5EF4-FFF2-40B4-BE49-F238E27FC236}">
                    <a16:creationId xmlns:a16="http://schemas.microsoft.com/office/drawing/2014/main" id="{3390415E-F5B8-4608-AD04-00AACC5741F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92784" y="1026061"/>
                <a:ext cx="8158433" cy="3552497"/>
              </a:xfrm>
              <a:prstGeom prst="rect">
                <a:avLst/>
              </a:prstGeom>
            </p:spPr>
            <p:txBody>
              <a:bodyPr vert="horz" lIns="68580" tIns="34290" rIns="68580" bIns="34290" rtlCol="0" anchor="b">
                <a:normAutofit/>
              </a:bodyPr>
              <a:lstStyle>
                <a:lvl1pPr algn="l" defTabSz="6858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3200" b="1" i="0" kern="1200" baseline="0">
                    <a:solidFill>
                      <a:schemeClr val="accent1"/>
                    </a:solidFill>
                    <a:effectLst/>
                    <a:latin typeface="+mj-ea"/>
                    <a:ea typeface="+mj-ea"/>
                    <a:cs typeface="+mj-cs"/>
                  </a:defRPr>
                </a:lvl1pPr>
              </a:lstStyle>
              <a:p>
                <a:pPr fontAlgn="ctr">
                  <a:lnSpc>
                    <a:spcPts val="2700"/>
                  </a:lnSpc>
                </a:pPr>
                <a:r>
                  <a:rPr lang="zh-CN" altLang="en-US" sz="2400" b="0" dirty="0">
                    <a:solidFill>
                      <a:srgbClr val="000000"/>
                    </a:solidFill>
                  </a:rPr>
                  <a:t>二、译码器和数码显示器</a:t>
                </a:r>
                <a:endParaRPr lang="en-US" altLang="zh-CN" sz="2400" b="0" dirty="0">
                  <a:solidFill>
                    <a:srgbClr val="000000"/>
                  </a:solidFill>
                </a:endParaRPr>
              </a:p>
              <a:p>
                <a:pPr fontAlgn="ctr">
                  <a:lnSpc>
                    <a:spcPts val="2700"/>
                  </a:lnSpc>
                </a:pPr>
                <a:endParaRPr lang="en-US" altLang="zh-CN" sz="2400" b="0" dirty="0">
                  <a:solidFill>
                    <a:srgbClr val="000000"/>
                  </a:solidFill>
                </a:endParaRPr>
              </a:p>
              <a:p>
                <a:pPr fontAlgn="ctr">
                  <a:lnSpc>
                    <a:spcPts val="2700"/>
                  </a:lnSpc>
                </a:pPr>
                <a:r>
                  <a:rPr lang="zh-CN" altLang="en-US" sz="1800" b="0" dirty="0">
                    <a:solidFill>
                      <a:srgbClr val="000000"/>
                    </a:solidFill>
                    <a:latin typeface="+mn-ea"/>
                    <a:ea typeface="+mn-ea"/>
                  </a:rPr>
                  <a:t>译码是编码的逆过程，是指将编码后代表某种含义的二进制代码，翻译成相应信息的过程，表现为某种电路输出状态（高、低电平或脉冲）。实现译码功能的电路称为译码器。译码器一般是具有多输入多输出的组合逻辑电路，输入为二进制代码，输出为与输入代码相对应的特定信息。</a:t>
                </a:r>
                <a:br>
                  <a:rPr lang="en-US" altLang="zh-CN" sz="2400" b="0" dirty="0">
                    <a:solidFill>
                      <a:srgbClr val="000000"/>
                    </a:solidFill>
                  </a:rPr>
                </a:br>
                <a:endParaRPr lang="en-US" altLang="zh-CN" sz="1800" b="0" dirty="0">
                  <a:solidFill>
                    <a:srgbClr val="000000"/>
                  </a:solidFill>
                  <a:latin typeface="+mn-ea"/>
                  <a:ea typeface="+mn-ea"/>
                </a:endParaRPr>
              </a:p>
              <a:p>
                <a:pPr fontAlgn="ctr">
                  <a:lnSpc>
                    <a:spcPts val="2700"/>
                  </a:lnSpc>
                </a:pPr>
                <a:r>
                  <a:rPr lang="zh-CN" altLang="en-US" sz="2400" b="0" dirty="0">
                    <a:solidFill>
                      <a:srgbClr val="000000"/>
                    </a:solidFill>
                  </a:rPr>
                  <a:t>（一）二进制译码器</a:t>
                </a:r>
                <a:endParaRPr lang="en-US" altLang="zh-CN" sz="2400" b="0" dirty="0">
                  <a:solidFill>
                    <a:srgbClr val="000000"/>
                  </a:solidFill>
                </a:endParaRPr>
              </a:p>
              <a:p>
                <a:pPr fontAlgn="ctr">
                  <a:lnSpc>
                    <a:spcPts val="2700"/>
                  </a:lnSpc>
                </a:pPr>
                <a:r>
                  <a:rPr lang="zh-CN" altLang="en-US" sz="1800" b="0" dirty="0">
                    <a:solidFill>
                      <a:srgbClr val="000000"/>
                    </a:solidFill>
                    <a:latin typeface="+mn-ea"/>
                    <a:ea typeface="+mn-ea"/>
                  </a:rPr>
                  <a:t>将</a:t>
                </a:r>
                <a:r>
                  <a:rPr lang="en-US" altLang="zh-CN" sz="1800" b="0" dirty="0">
                    <a:solidFill>
                      <a:srgbClr val="000000"/>
                    </a:solidFill>
                    <a:latin typeface="+mn-ea"/>
                    <a:ea typeface="+mn-ea"/>
                  </a:rPr>
                  <a:t>n</a:t>
                </a:r>
                <a:r>
                  <a:rPr lang="zh-CN" altLang="en-US" sz="1800" b="0" dirty="0">
                    <a:solidFill>
                      <a:srgbClr val="000000"/>
                    </a:solidFill>
                    <a:latin typeface="+mn-ea"/>
                    <a:ea typeface="+mn-ea"/>
                  </a:rPr>
                  <a:t>位二进制代码翻译成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zh-CN" altLang="zh-CN" sz="1800" b="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+mn-ea"/>
                          </a:rPr>
                        </m:ctrlPr>
                      </m:sSupPr>
                      <m:e>
                        <m:r>
                          <a:rPr lang="en-US" altLang="zh-CN" sz="1800" b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+mn-ea"/>
                          </a:rPr>
                          <m:t>2</m:t>
                        </m:r>
                      </m:e>
                      <m:sup>
                        <m:r>
                          <a:rPr lang="en-US" altLang="zh-CN" sz="1800" b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+mn-ea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zh-CN" altLang="en-US" sz="1800" b="0" dirty="0">
                    <a:solidFill>
                      <a:srgbClr val="000000"/>
                    </a:solidFill>
                    <a:latin typeface="+mn-ea"/>
                    <a:ea typeface="+mn-ea"/>
                  </a:rPr>
                  <a:t>种输出信号的电路，称为</a:t>
                </a:r>
                <a14:m>
                  <m:oMath xmlns:m="http://schemas.openxmlformats.org/officeDocument/2006/math">
                    <m:r>
                      <a:rPr lang="en-US" altLang="zh-CN" sz="1800" b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+mn-ea"/>
                      </a:rPr>
                      <m:t>𝑛</m:t>
                    </m:r>
                    <m:r>
                      <a:rPr lang="zh-CN" altLang="en-US" sz="1800" b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+mn-ea"/>
                      </a:rPr>
                      <m:t>−</m:t>
                    </m:r>
                    <m:sSup>
                      <m:sSupPr>
                        <m:ctrlPr>
                          <a:rPr lang="zh-CN" altLang="zh-CN" sz="1800" b="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+mn-ea"/>
                          </a:rPr>
                        </m:ctrlPr>
                      </m:sSupPr>
                      <m:e>
                        <m:r>
                          <a:rPr lang="en-US" altLang="zh-CN" sz="1800" b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+mn-ea"/>
                          </a:rPr>
                          <m:t>2</m:t>
                        </m:r>
                      </m:e>
                      <m:sup>
                        <m:r>
                          <a:rPr lang="en-US" altLang="zh-CN" sz="1800" b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+mn-ea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zh-CN" altLang="en-US" sz="1800" b="0" dirty="0">
                    <a:solidFill>
                      <a:srgbClr val="000000"/>
                    </a:solidFill>
                    <a:latin typeface="+mn-ea"/>
                    <a:ea typeface="+mn-ea"/>
                  </a:rPr>
                  <a:t>线译码器。</a:t>
                </a:r>
                <a:endParaRPr lang="en-US" altLang="zh-CN" sz="1800" b="0" dirty="0">
                  <a:solidFill>
                    <a:srgbClr val="000000"/>
                  </a:solidFill>
                  <a:latin typeface="+mn-ea"/>
                  <a:ea typeface="+mn-ea"/>
                </a:endParaRPr>
              </a:p>
            </p:txBody>
          </p:sp>
        </mc:Choice>
        <mc:Fallback xmlns="">
          <p:sp>
            <p:nvSpPr>
              <p:cNvPr id="30" name="标题 1">
                <a:extLst>
                  <a:ext uri="{FF2B5EF4-FFF2-40B4-BE49-F238E27FC236}">
                    <a16:creationId xmlns:a16="http://schemas.microsoft.com/office/drawing/2014/main" id="{3390415E-F5B8-4608-AD04-00AACC5741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784" y="1026061"/>
                <a:ext cx="8158433" cy="3552497"/>
              </a:xfrm>
              <a:prstGeom prst="rect">
                <a:avLst/>
              </a:prstGeom>
              <a:blipFill>
                <a:blip r:embed="rId4"/>
                <a:stretch>
                  <a:fillRect l="-1420" r="-972" b="-325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491583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random/>
      </p:transition>
    </mc:Choice>
    <mc:Fallback xmlns="" xmlns:a14="http://schemas.microsoft.com/office/drawing/2010/main">
      <p:transition spd="slow" advTm="5000">
        <p:random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标题 1">
            <a:extLst>
              <a:ext uri="{FF2B5EF4-FFF2-40B4-BE49-F238E27FC236}">
                <a16:creationId xmlns:a16="http://schemas.microsoft.com/office/drawing/2014/main" id="{3390415E-F5B8-4608-AD04-00AACC5741F2}"/>
              </a:ext>
            </a:extLst>
          </p:cNvPr>
          <p:cNvSpPr txBox="1">
            <a:spLocks/>
          </p:cNvSpPr>
          <p:nvPr/>
        </p:nvSpPr>
        <p:spPr>
          <a:xfrm>
            <a:off x="492784" y="1026061"/>
            <a:ext cx="8158433" cy="3552497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 baseline="0">
                <a:solidFill>
                  <a:schemeClr val="accent1"/>
                </a:solidFill>
                <a:effectLst/>
                <a:latin typeface="+mj-ea"/>
                <a:ea typeface="+mj-ea"/>
                <a:cs typeface="+mj-cs"/>
              </a:defRPr>
            </a:lvl1pPr>
          </a:lstStyle>
          <a:p>
            <a:pPr fontAlgn="ctr">
              <a:lnSpc>
                <a:spcPts val="2700"/>
              </a:lnSpc>
            </a:pPr>
            <a:r>
              <a:rPr lang="zh-CN" altLang="en-US" sz="2400" b="0" dirty="0">
                <a:solidFill>
                  <a:srgbClr val="000000"/>
                </a:solidFill>
              </a:rPr>
              <a:t>（二）二十进制显示译码器</a:t>
            </a:r>
            <a:endParaRPr lang="en-US" altLang="zh-CN" sz="2400" b="0" dirty="0">
              <a:solidFill>
                <a:srgbClr val="000000"/>
              </a:solidFill>
            </a:endParaRPr>
          </a:p>
          <a:p>
            <a:pPr fontAlgn="ctr">
              <a:lnSpc>
                <a:spcPts val="2700"/>
              </a:lnSpc>
            </a:pP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在数字仪表、计算机及其他数字系统中，经常需要将数字和运算结果以人们习惯的十进制数字形式显示出来，这就要用二十进制显示译码器，它能够把以二十进制代码表示的结果作为输入进行译码，并用其输出去驱动数码显示器件，从而显示出十进制数字。</a:t>
            </a: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fontAlgn="ctr">
              <a:lnSpc>
                <a:spcPts val="2700"/>
              </a:lnSpc>
            </a:pP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marL="342900" indent="-342900" fontAlgn="ctr">
              <a:lnSpc>
                <a:spcPts val="2700"/>
              </a:lnSpc>
              <a:buAutoNum type="arabicPeriod"/>
            </a:pP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七段数码显示器</a:t>
            </a: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marL="342900" indent="-342900" fontAlgn="ctr">
              <a:lnSpc>
                <a:spcPts val="2700"/>
              </a:lnSpc>
              <a:buAutoNum type="arabicPeriod"/>
            </a:pP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七段显示译码器</a:t>
            </a: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7829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random/>
      </p:transition>
    </mc:Choice>
    <mc:Fallback xmlns="" xmlns:a14="http://schemas.microsoft.com/office/drawing/2010/main">
      <p:transition spd="slow" advTm="5000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H_PageTitle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92784" y="3166652"/>
            <a:ext cx="8158433" cy="524696"/>
          </a:xfrm>
        </p:spPr>
        <p:txBody>
          <a:bodyPr>
            <a:noAutofit/>
          </a:bodyPr>
          <a:lstStyle/>
          <a:p>
            <a:pPr algn="ctr"/>
            <a:r>
              <a:rPr lang="zh-CN" altLang="en-US" sz="4500" dirty="0"/>
              <a:t>第一节  数制与编码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58091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random/>
      </p:transition>
    </mc:Choice>
    <mc:Fallback xmlns="" xmlns:a14="http://schemas.microsoft.com/office/drawing/2010/main">
      <p:transition spd="slow" advTm="5000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标题 1">
            <a:extLst>
              <a:ext uri="{FF2B5EF4-FFF2-40B4-BE49-F238E27FC236}">
                <a16:creationId xmlns:a16="http://schemas.microsoft.com/office/drawing/2014/main" id="{3390415E-F5B8-4608-AD04-00AACC5741F2}"/>
              </a:ext>
            </a:extLst>
          </p:cNvPr>
          <p:cNvSpPr txBox="1">
            <a:spLocks/>
          </p:cNvSpPr>
          <p:nvPr/>
        </p:nvSpPr>
        <p:spPr>
          <a:xfrm>
            <a:off x="492784" y="1026062"/>
            <a:ext cx="8158433" cy="4182083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 baseline="0">
                <a:solidFill>
                  <a:schemeClr val="accent1"/>
                </a:solidFill>
                <a:effectLst/>
                <a:latin typeface="+mj-ea"/>
                <a:ea typeface="+mj-ea"/>
                <a:cs typeface="+mj-cs"/>
              </a:defRPr>
            </a:lvl1pPr>
          </a:lstStyle>
          <a:p>
            <a:pPr fontAlgn="ctr">
              <a:lnSpc>
                <a:spcPts val="2700"/>
              </a:lnSpc>
            </a:pPr>
            <a:r>
              <a:rPr lang="zh-CN" altLang="en-US" sz="2400" b="0" dirty="0">
                <a:solidFill>
                  <a:srgbClr val="000000"/>
                </a:solidFill>
              </a:rPr>
              <a:t>一、数制</a:t>
            </a:r>
            <a:br>
              <a:rPr lang="en-US" altLang="zh-CN" sz="2400" b="0" dirty="0">
                <a:solidFill>
                  <a:srgbClr val="000000"/>
                </a:solidFill>
              </a:rPr>
            </a:br>
            <a:br>
              <a:rPr lang="zh-CN" altLang="zh-CN" sz="2400" b="0" dirty="0">
                <a:solidFill>
                  <a:srgbClr val="000000"/>
                </a:solidFill>
              </a:rPr>
            </a:b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数制就是数的进位制。在日常生活中，经常会接触到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0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、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7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、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8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、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9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、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168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、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295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等这样的数字，这些数字就是一种数制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——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十进制数。另外，数制还有二进制数和十六进制数等。</a:t>
            </a: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fontAlgn="ctr">
              <a:lnSpc>
                <a:spcPts val="2700"/>
              </a:lnSpc>
            </a:pP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fontAlgn="ctr">
              <a:lnSpc>
                <a:spcPts val="2700"/>
              </a:lnSpc>
            </a:pPr>
            <a:r>
              <a:rPr lang="zh-CN" altLang="en-US" sz="2400" b="0" dirty="0">
                <a:solidFill>
                  <a:srgbClr val="000000"/>
                </a:solidFill>
              </a:rPr>
              <a:t>（一）十进制数</a:t>
            </a:r>
            <a:endParaRPr lang="en-US" altLang="zh-CN" sz="2400" b="0" dirty="0">
              <a:solidFill>
                <a:srgbClr val="000000"/>
              </a:solidFill>
            </a:endParaRPr>
          </a:p>
          <a:p>
            <a:pPr fontAlgn="ctr">
              <a:lnSpc>
                <a:spcPts val="2700"/>
              </a:lnSpc>
            </a:pPr>
            <a:endParaRPr lang="en-US" altLang="zh-CN" sz="2400" b="0" dirty="0">
              <a:solidFill>
                <a:srgbClr val="000000"/>
              </a:solidFill>
            </a:endParaRPr>
          </a:p>
          <a:p>
            <a:pPr fontAlgn="ctr">
              <a:lnSpc>
                <a:spcPts val="2700"/>
              </a:lnSpc>
            </a:pP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1.	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有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10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个不同的数码：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0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、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1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、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2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、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3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、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4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、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5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、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6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、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7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、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8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、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9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。任意一个十进制数均可以由这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10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个数码组成。</a:t>
            </a:r>
          </a:p>
          <a:p>
            <a:pPr fontAlgn="ctr">
              <a:lnSpc>
                <a:spcPts val="2700"/>
              </a:lnSpc>
            </a:pP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2.	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遵循“逢十进一”的计数原则。对于任意一个十进制数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N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。</a:t>
            </a:r>
            <a:endParaRPr lang="zh-CN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32640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random/>
      </p:transition>
    </mc:Choice>
    <mc:Fallback xmlns="" xmlns:a14="http://schemas.microsoft.com/office/drawing/2010/main">
      <p:transition spd="slow" advTm="5000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标题 1">
            <a:extLst>
              <a:ext uri="{FF2B5EF4-FFF2-40B4-BE49-F238E27FC236}">
                <a16:creationId xmlns:a16="http://schemas.microsoft.com/office/drawing/2014/main" id="{3390415E-F5B8-4608-AD04-00AACC5741F2}"/>
              </a:ext>
            </a:extLst>
          </p:cNvPr>
          <p:cNvSpPr txBox="1">
            <a:spLocks/>
          </p:cNvSpPr>
          <p:nvPr/>
        </p:nvSpPr>
        <p:spPr>
          <a:xfrm>
            <a:off x="492784" y="857251"/>
            <a:ext cx="8158433" cy="3878705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 baseline="0">
                <a:solidFill>
                  <a:schemeClr val="accent1"/>
                </a:solidFill>
                <a:effectLst/>
                <a:latin typeface="+mj-ea"/>
                <a:ea typeface="+mj-ea"/>
                <a:cs typeface="+mj-cs"/>
              </a:defRPr>
            </a:lvl1pPr>
          </a:lstStyle>
          <a:p>
            <a:pPr fontAlgn="ctr">
              <a:lnSpc>
                <a:spcPts val="2700"/>
              </a:lnSpc>
            </a:pPr>
            <a:r>
              <a:rPr lang="zh-CN" altLang="en-US" sz="2400" b="0" dirty="0">
                <a:solidFill>
                  <a:srgbClr val="000000"/>
                </a:solidFill>
              </a:rPr>
              <a:t>（二）二进制数</a:t>
            </a:r>
            <a:br>
              <a:rPr lang="en-US" altLang="zh-CN" sz="2400" b="0" dirty="0">
                <a:solidFill>
                  <a:srgbClr val="000000"/>
                </a:solidFill>
              </a:rPr>
            </a:br>
            <a:br>
              <a:rPr lang="zh-CN" altLang="zh-CN" sz="2400" b="0" dirty="0">
                <a:solidFill>
                  <a:srgbClr val="000000"/>
                </a:solidFill>
              </a:rPr>
            </a:b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1.	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有两个数码：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0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和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1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。任何一个二进制数都可以由这两个数码组成。</a:t>
            </a: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marL="342900" indent="-342900" fontAlgn="ctr">
              <a:lnSpc>
                <a:spcPts val="2700"/>
              </a:lnSpc>
              <a:buAutoNum type="arabicPeriod" startAt="2"/>
            </a:pP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	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遵循“逢二进一”的计数原则。对于任意一个二进制数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N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。</a:t>
            </a: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marL="342900" indent="-342900" fontAlgn="ctr">
              <a:lnSpc>
                <a:spcPts val="2700"/>
              </a:lnSpc>
              <a:buAutoNum type="arabicPeriod" startAt="2"/>
            </a:pP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fontAlgn="ctr">
              <a:lnSpc>
                <a:spcPts val="2700"/>
              </a:lnSpc>
            </a:pPr>
            <a:r>
              <a:rPr lang="zh-CN" altLang="en-US" sz="2400" b="0" dirty="0">
                <a:solidFill>
                  <a:srgbClr val="000000"/>
                </a:solidFill>
              </a:rPr>
              <a:t>（三）数制转换</a:t>
            </a:r>
            <a:br>
              <a:rPr lang="en-US" altLang="zh-CN" sz="1800" b="0" dirty="0">
                <a:solidFill>
                  <a:srgbClr val="000000"/>
                </a:solidFill>
              </a:rPr>
            </a:br>
            <a:br>
              <a:rPr lang="zh-CN" altLang="zh-CN" sz="1800" b="0" dirty="0">
                <a:solidFill>
                  <a:srgbClr val="000000"/>
                </a:solidFill>
              </a:rPr>
            </a:b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1.	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二进制数转换成十进制数</a:t>
            </a: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fontAlgn="ctr">
              <a:lnSpc>
                <a:spcPts val="2700"/>
              </a:lnSpc>
            </a:pP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二进制数转换成十进制数的方法是：将二进制数各位数码与位权相乘后求和，就能得到十进制数。</a:t>
            </a: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82548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random/>
      </p:transition>
    </mc:Choice>
    <mc:Fallback xmlns="" xmlns:a14="http://schemas.microsoft.com/office/drawing/2010/main">
      <p:transition spd="slow" advTm="5000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标题 1">
            <a:extLst>
              <a:ext uri="{FF2B5EF4-FFF2-40B4-BE49-F238E27FC236}">
                <a16:creationId xmlns:a16="http://schemas.microsoft.com/office/drawing/2014/main" id="{3390415E-F5B8-4608-AD04-00AACC5741F2}"/>
              </a:ext>
            </a:extLst>
          </p:cNvPr>
          <p:cNvSpPr txBox="1">
            <a:spLocks/>
          </p:cNvSpPr>
          <p:nvPr/>
        </p:nvSpPr>
        <p:spPr>
          <a:xfrm>
            <a:off x="492784" y="857250"/>
            <a:ext cx="8158433" cy="4227227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 baseline="0">
                <a:solidFill>
                  <a:schemeClr val="accent1"/>
                </a:solidFill>
                <a:effectLst/>
                <a:latin typeface="+mj-ea"/>
                <a:ea typeface="+mj-ea"/>
                <a:cs typeface="+mj-cs"/>
              </a:defRPr>
            </a:lvl1pPr>
          </a:lstStyle>
          <a:p>
            <a:pPr fontAlgn="ctr">
              <a:lnSpc>
                <a:spcPts val="2700"/>
              </a:lnSpc>
            </a:pP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2.	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十进制数转换成二进制数</a:t>
            </a: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fontAlgn="ctr">
              <a:lnSpc>
                <a:spcPts val="2700"/>
              </a:lnSpc>
            </a:pP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十进制数转换成二进制数的方法是：采用除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2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取余法，即将十进制数依次除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2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，并依次记下余数，一直除到商数为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0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，最后把全部余数按相反次序排列，就能得到二进制数。</a:t>
            </a: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fontAlgn="ctr">
              <a:lnSpc>
                <a:spcPts val="2700"/>
              </a:lnSpc>
            </a:pP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fontAlgn="ctr">
              <a:lnSpc>
                <a:spcPts val="2700"/>
              </a:lnSpc>
            </a:pP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3.	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二进制与十六进制的相互转换</a:t>
            </a: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fontAlgn="ctr">
              <a:lnSpc>
                <a:spcPts val="2700"/>
              </a:lnSpc>
            </a:pP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二进制数转换成十六进制数：二进制数转换成十六进制数的方法是：从小数点起向左、右按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4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位分组，不足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4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位的，整数部分可在最高位的左边加“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0”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补齐，小数点部分不足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4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位的，可在最低位右边加“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0”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补齐，每组以其对应的十六进制数代替，将各个十六进制数依次写出即可。</a:t>
            </a: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fontAlgn="ctr">
              <a:lnSpc>
                <a:spcPts val="2700"/>
              </a:lnSpc>
            </a:pP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00051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random/>
      </p:transition>
    </mc:Choice>
    <mc:Fallback xmlns="" xmlns:a14="http://schemas.microsoft.com/office/drawing/2010/main">
      <p:transition spd="slow" advTm="5000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标题 1">
            <a:extLst>
              <a:ext uri="{FF2B5EF4-FFF2-40B4-BE49-F238E27FC236}">
                <a16:creationId xmlns:a16="http://schemas.microsoft.com/office/drawing/2014/main" id="{3390415E-F5B8-4608-AD04-00AACC5741F2}"/>
              </a:ext>
            </a:extLst>
          </p:cNvPr>
          <p:cNvSpPr txBox="1">
            <a:spLocks/>
          </p:cNvSpPr>
          <p:nvPr/>
        </p:nvSpPr>
        <p:spPr>
          <a:xfrm>
            <a:off x="492784" y="1026062"/>
            <a:ext cx="8158433" cy="3822320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 baseline="0">
                <a:solidFill>
                  <a:schemeClr val="accent1"/>
                </a:solidFill>
                <a:effectLst/>
                <a:latin typeface="+mj-ea"/>
                <a:ea typeface="+mj-ea"/>
                <a:cs typeface="+mj-cs"/>
              </a:defRPr>
            </a:lvl1pPr>
          </a:lstStyle>
          <a:p>
            <a:pPr fontAlgn="ctr">
              <a:lnSpc>
                <a:spcPts val="2700"/>
              </a:lnSpc>
            </a:pPr>
            <a:r>
              <a:rPr lang="zh-CN" altLang="en-US" sz="2400" b="0" dirty="0">
                <a:solidFill>
                  <a:srgbClr val="000000"/>
                </a:solidFill>
              </a:rPr>
              <a:t>二、编码</a:t>
            </a:r>
            <a:br>
              <a:rPr lang="en-US" altLang="zh-CN" sz="2400" b="0" dirty="0">
                <a:solidFill>
                  <a:srgbClr val="000000"/>
                </a:solidFill>
              </a:rPr>
            </a:br>
            <a:br>
              <a:rPr lang="zh-CN" altLang="zh-CN" sz="2400" b="0" dirty="0">
                <a:solidFill>
                  <a:srgbClr val="000000"/>
                </a:solidFill>
              </a:rPr>
            </a:b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数字电路只能处理二进制形式的信息，而实际上经常会遇到其他形式的信息，如十进制数字、字母和文字等，这些信息数字电路是无法直接处理的，必须要将其先处理成二进制数。</a:t>
            </a: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fontAlgn="ctr">
              <a:lnSpc>
                <a:spcPts val="2700"/>
              </a:lnSpc>
            </a:pP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fontAlgn="ctr">
              <a:lnSpc>
                <a:spcPts val="2700"/>
              </a:lnSpc>
            </a:pPr>
            <a:r>
              <a:rPr lang="zh-CN" altLang="en-US" sz="2400" b="0" dirty="0">
                <a:solidFill>
                  <a:srgbClr val="000000"/>
                </a:solidFill>
              </a:rPr>
              <a:t>（一）</a:t>
            </a:r>
            <a:r>
              <a:rPr lang="en-US" altLang="zh-CN" sz="2400" b="0" dirty="0">
                <a:solidFill>
                  <a:srgbClr val="000000"/>
                </a:solidFill>
              </a:rPr>
              <a:t>8421BCD</a:t>
            </a:r>
            <a:r>
              <a:rPr lang="zh-CN" altLang="en-US" sz="2400" b="0" dirty="0">
                <a:solidFill>
                  <a:srgbClr val="000000"/>
                </a:solidFill>
              </a:rPr>
              <a:t>码、</a:t>
            </a:r>
            <a:r>
              <a:rPr lang="en-US" altLang="zh-CN" sz="2400" b="0" dirty="0">
                <a:solidFill>
                  <a:srgbClr val="000000"/>
                </a:solidFill>
              </a:rPr>
              <a:t>2421 BCD</a:t>
            </a:r>
            <a:r>
              <a:rPr lang="zh-CN" altLang="en-US" sz="2400" b="0" dirty="0">
                <a:solidFill>
                  <a:srgbClr val="000000"/>
                </a:solidFill>
              </a:rPr>
              <a:t>码和</a:t>
            </a:r>
            <a:r>
              <a:rPr lang="en-US" altLang="zh-CN" sz="2400" b="0" dirty="0">
                <a:solidFill>
                  <a:srgbClr val="000000"/>
                </a:solidFill>
              </a:rPr>
              <a:t>5421 BCD</a:t>
            </a:r>
            <a:r>
              <a:rPr lang="zh-CN" altLang="en-US" sz="2400" b="0" dirty="0">
                <a:solidFill>
                  <a:srgbClr val="000000"/>
                </a:solidFill>
              </a:rPr>
              <a:t>码</a:t>
            </a:r>
            <a:endParaRPr lang="en-US" altLang="zh-CN" sz="2400" b="0" dirty="0">
              <a:solidFill>
                <a:srgbClr val="000000"/>
              </a:solidFill>
            </a:endParaRPr>
          </a:p>
          <a:p>
            <a:pPr fontAlgn="ctr">
              <a:lnSpc>
                <a:spcPts val="2700"/>
              </a:lnSpc>
            </a:pPr>
            <a:endParaRPr lang="en-US" altLang="zh-CN" sz="2400" b="0" dirty="0">
              <a:solidFill>
                <a:srgbClr val="000000"/>
              </a:solidFill>
            </a:endParaRPr>
          </a:p>
          <a:p>
            <a:pPr marL="342900" indent="-342900" fontAlgn="ctr">
              <a:lnSpc>
                <a:spcPts val="2700"/>
              </a:lnSpc>
              <a:buAutoNum type="arabicPeriod"/>
            </a:pP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8421BCD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码</a:t>
            </a: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marL="342900" indent="-342900" fontAlgn="ctr">
              <a:lnSpc>
                <a:spcPts val="2700"/>
              </a:lnSpc>
              <a:buAutoNum type="arabicPeriod"/>
            </a:pP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2421BCD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码和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5421BCD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码</a:t>
            </a: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85254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random/>
      </p:transition>
    </mc:Choice>
    <mc:Fallback xmlns="" xmlns:a14="http://schemas.microsoft.com/office/drawing/2010/main">
      <p:transition spd="slow" advTm="5000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标题 1">
            <a:extLst>
              <a:ext uri="{FF2B5EF4-FFF2-40B4-BE49-F238E27FC236}">
                <a16:creationId xmlns:a16="http://schemas.microsoft.com/office/drawing/2014/main" id="{3390415E-F5B8-4608-AD04-00AACC5741F2}"/>
              </a:ext>
            </a:extLst>
          </p:cNvPr>
          <p:cNvSpPr txBox="1">
            <a:spLocks/>
          </p:cNvSpPr>
          <p:nvPr/>
        </p:nvSpPr>
        <p:spPr>
          <a:xfrm>
            <a:off x="492784" y="1026063"/>
            <a:ext cx="8158433" cy="3293915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 baseline="0">
                <a:solidFill>
                  <a:schemeClr val="accent1"/>
                </a:solidFill>
                <a:effectLst/>
                <a:latin typeface="+mj-ea"/>
                <a:ea typeface="+mj-ea"/>
                <a:cs typeface="+mj-cs"/>
              </a:defRPr>
            </a:lvl1pPr>
          </a:lstStyle>
          <a:p>
            <a:pPr fontAlgn="ctr">
              <a:lnSpc>
                <a:spcPts val="2700"/>
              </a:lnSpc>
            </a:pPr>
            <a:r>
              <a:rPr lang="zh-CN" altLang="en-US" sz="2400" b="0" dirty="0">
                <a:solidFill>
                  <a:srgbClr val="000000"/>
                </a:solidFill>
              </a:rPr>
              <a:t>（二）余</a:t>
            </a:r>
            <a:r>
              <a:rPr lang="en-US" altLang="zh-CN" sz="2400" b="0" dirty="0">
                <a:solidFill>
                  <a:srgbClr val="000000"/>
                </a:solidFill>
              </a:rPr>
              <a:t>3</a:t>
            </a:r>
            <a:r>
              <a:rPr lang="zh-CN" altLang="en-US" sz="2400" b="0" dirty="0">
                <a:solidFill>
                  <a:srgbClr val="000000"/>
                </a:solidFill>
              </a:rPr>
              <a:t>码</a:t>
            </a:r>
            <a:endParaRPr lang="en-US" altLang="zh-CN" sz="2400" b="0" dirty="0">
              <a:solidFill>
                <a:srgbClr val="000000"/>
              </a:solidFill>
            </a:endParaRPr>
          </a:p>
          <a:p>
            <a:pPr fontAlgn="ctr">
              <a:lnSpc>
                <a:spcPts val="2700"/>
              </a:lnSpc>
            </a:pPr>
            <a:endParaRPr lang="en-US" altLang="zh-CN" sz="2400" b="0" dirty="0">
              <a:solidFill>
                <a:srgbClr val="000000"/>
              </a:solidFill>
            </a:endParaRPr>
          </a:p>
          <a:p>
            <a:pPr fontAlgn="ctr">
              <a:lnSpc>
                <a:spcPts val="2700"/>
              </a:lnSpc>
            </a:pP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余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3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码是由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8421BCD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码加上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3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（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0011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）得来的，它是一种无权码。</a:t>
            </a: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fontAlgn="ctr">
              <a:lnSpc>
                <a:spcPts val="2700"/>
              </a:lnSpc>
            </a:pP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fontAlgn="ctr">
              <a:lnSpc>
                <a:spcPts val="2700"/>
              </a:lnSpc>
            </a:pPr>
            <a:r>
              <a:rPr lang="zh-CN" altLang="en-US" sz="2400" b="0" dirty="0">
                <a:solidFill>
                  <a:srgbClr val="000000"/>
                </a:solidFill>
              </a:rPr>
              <a:t>（三）格雷码</a:t>
            </a:r>
            <a:endParaRPr lang="en-US" altLang="zh-CN" sz="2400" b="0" dirty="0">
              <a:solidFill>
                <a:srgbClr val="000000"/>
              </a:solidFill>
            </a:endParaRPr>
          </a:p>
          <a:p>
            <a:pPr fontAlgn="ctr">
              <a:lnSpc>
                <a:spcPts val="2700"/>
              </a:lnSpc>
            </a:pPr>
            <a:endParaRPr lang="en-US" altLang="zh-CN" sz="1800" b="0" dirty="0">
              <a:solidFill>
                <a:srgbClr val="000000"/>
              </a:solidFill>
            </a:endParaRPr>
          </a:p>
          <a:p>
            <a:pPr fontAlgn="ctr">
              <a:lnSpc>
                <a:spcPts val="2700"/>
              </a:lnSpc>
            </a:pP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两个相邻代码之间仅有</a:t>
            </a:r>
            <a:r>
              <a:rPr lang="en-US" altLang="zh-CN" sz="1800" b="0" dirty="0">
                <a:solidFill>
                  <a:srgbClr val="000000"/>
                </a:solidFill>
                <a:latin typeface="+mn-ea"/>
                <a:ea typeface="+mn-ea"/>
              </a:rPr>
              <a:t>1</a:t>
            </a:r>
            <a:r>
              <a:rPr lang="zh-CN" altLang="en-US" sz="1800" b="0" dirty="0">
                <a:solidFill>
                  <a:srgbClr val="000000"/>
                </a:solidFill>
                <a:latin typeface="+mn-ea"/>
                <a:ea typeface="+mn-ea"/>
              </a:rPr>
              <a:t>位数码不同的无权码称为格雷码。</a:t>
            </a: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  <a:p>
            <a:pPr fontAlgn="ctr">
              <a:lnSpc>
                <a:spcPts val="2700"/>
              </a:lnSpc>
            </a:pPr>
            <a:endParaRPr lang="en-US" altLang="zh-CN" sz="1800" b="0" dirty="0">
              <a:solidFill>
                <a:srgbClr val="000000"/>
              </a:solidFill>
              <a:latin typeface="+mn-ea"/>
              <a:ea typeface="+mn-ea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72314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000">
        <p:random/>
      </p:transition>
    </mc:Choice>
    <mc:Fallback xmlns="" xmlns:a14="http://schemas.microsoft.com/office/drawing/2010/main">
      <p:transition spd="slow" advTm="5000">
        <p:random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3"/>
  <p:tag name="MH_CATEGORY" val="#BingLLB#"/>
  <p:tag name="MH_LAYOUT" val="SubTitle"/>
  <p:tag name="MH" val="20170926161626"/>
  <p:tag name="MH_LIBRARY" val="GRAPHIC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926161626"/>
  <p:tag name="MH_LIBRARY" val="GRAPHIC"/>
  <p:tag name="MH_TYPE" val="Other"/>
  <p:tag name="MH_ORDER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2"/>
  <p:tag name="MH_CATEGORY" val="#BingLLB#"/>
  <p:tag name="MH_LAYOUT" val="SubTitle"/>
  <p:tag name="MH" val="20170926162912"/>
  <p:tag name="MH_LIBRARY" val="GRAPHIC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926162912"/>
  <p:tag name="MH_LIBRARY" val="GRAPHIC"/>
  <p:tag name="MH_TYPE" val="PageTitle"/>
  <p:tag name="MH_ORDER" val="PageTitl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5"/>
  <p:tag name="MH_CATEGORY" val="#BingLLB#"/>
  <p:tag name="MH_LAYOUT" val="SubTitle"/>
  <p:tag name="MH" val="20170926163149"/>
  <p:tag name="MH_LIBRARY" val="GRAPHIC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5"/>
  <p:tag name="MH_CATEGORY" val="#BingLLB#"/>
  <p:tag name="MH_LAYOUT" val="SubTitle"/>
  <p:tag name="MH" val="20170926163149"/>
  <p:tag name="MH_LIBRARY" val="GRAPHIC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5"/>
  <p:tag name="MH_CATEGORY" val="#BingLLB#"/>
  <p:tag name="MH_LAYOUT" val="SubTitle"/>
  <p:tag name="MH" val="20170926163149"/>
  <p:tag name="MH_LIBRARY" val="GRAPHIC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5"/>
  <p:tag name="MH_CATEGORY" val="#BingLLB#"/>
  <p:tag name="MH_LAYOUT" val="SubTitle"/>
  <p:tag name="MH" val="20170926163149"/>
  <p:tag name="MH_LIBRARY" val="GRAPHIC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5"/>
  <p:tag name="MH_CATEGORY" val="#BingLLB#"/>
  <p:tag name="MH_LAYOUT" val="SubTitle"/>
  <p:tag name="MH" val="20170926163149"/>
  <p:tag name="MH_LIBRARY" val="GRAPHIC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5"/>
  <p:tag name="MH_CATEGORY" val="#BingLLB#"/>
  <p:tag name="MH_LAYOUT" val="SubTitle"/>
  <p:tag name="MH" val="20170926163149"/>
  <p:tag name="MH_LIBRARY" val="GRAPHIC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2"/>
  <p:tag name="MH_CATEGORY" val="#BingLLB#"/>
  <p:tag name="MH_LAYOUT" val="SubTitle"/>
  <p:tag name="MH" val="20170926162912"/>
  <p:tag name="MH_LIBRARY" val="GRAPHIC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926161626"/>
  <p:tag name="MH_LIBRARY" val="GRAPHIC"/>
  <p:tag name="MH_TYPE" val="PageTitle"/>
  <p:tag name="MH_ORDER" val="PageTitl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926162912"/>
  <p:tag name="MH_LIBRARY" val="GRAPHIC"/>
  <p:tag name="MH_TYPE" val="PageTitle"/>
  <p:tag name="MH_ORDER" val="PageTitl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5"/>
  <p:tag name="MH_CATEGORY" val="#BingLLB#"/>
  <p:tag name="MH_LAYOUT" val="SubTitle"/>
  <p:tag name="MH" val="20170926163149"/>
  <p:tag name="MH_LIBRARY" val="GRAPHIC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5"/>
  <p:tag name="MH_CATEGORY" val="#BingLLB#"/>
  <p:tag name="MH_LAYOUT" val="SubTitle"/>
  <p:tag name="MH" val="20170926163149"/>
  <p:tag name="MH_LIBRARY" val="GRAPHIC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5"/>
  <p:tag name="MH_CATEGORY" val="#BingLLB#"/>
  <p:tag name="MH_LAYOUT" val="SubTitle"/>
  <p:tag name="MH" val="20170926163149"/>
  <p:tag name="MH_LIBRARY" val="GRAPHIC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5"/>
  <p:tag name="MH_CATEGORY" val="#BingLLB#"/>
  <p:tag name="MH_LAYOUT" val="SubTitle"/>
  <p:tag name="MH" val="20170926163149"/>
  <p:tag name="MH_LIBRARY" val="GRAPHIC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5"/>
  <p:tag name="MH_CATEGORY" val="#BingLLB#"/>
  <p:tag name="MH_LAYOUT" val="SubTitle"/>
  <p:tag name="MH" val="20170926163149"/>
  <p:tag name="MH_LIBRARY" val="GRAPHIC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5"/>
  <p:tag name="MH_CATEGORY" val="#BingLLB#"/>
  <p:tag name="MH_LAYOUT" val="SubTitle"/>
  <p:tag name="MH" val="20170926163149"/>
  <p:tag name="MH_LIBRARY" val="GRAPHIC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5"/>
  <p:tag name="MH_CATEGORY" val="#BingLLB#"/>
  <p:tag name="MH_LAYOUT" val="SubTitle"/>
  <p:tag name="MH" val="20170926163149"/>
  <p:tag name="MH_LIBRARY" val="GRAPHIC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2"/>
  <p:tag name="MH_CATEGORY" val="#BingLLB#"/>
  <p:tag name="MH_LAYOUT" val="SubTitle"/>
  <p:tag name="MH" val="20170926162912"/>
  <p:tag name="MH_LIBRARY" val="GRAPHIC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926162912"/>
  <p:tag name="MH_LIBRARY" val="GRAPHIC"/>
  <p:tag name="MH_TYPE" val="PageTitle"/>
  <p:tag name="MH_ORDER" val="PageTitl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926161626"/>
  <p:tag name="MH_LIBRARY" val="GRAPHIC"/>
  <p:tag name="MH_TYPE" val="SubTitle"/>
  <p:tag name="MH_ORDER" val="3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5"/>
  <p:tag name="MH_CATEGORY" val="#BingLLB#"/>
  <p:tag name="MH_LAYOUT" val="SubTitle"/>
  <p:tag name="MH" val="20170926163149"/>
  <p:tag name="MH_LIBRARY" val="GRAPHIC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5"/>
  <p:tag name="MH_CATEGORY" val="#BingLLB#"/>
  <p:tag name="MH_LAYOUT" val="SubTitle"/>
  <p:tag name="MH" val="20170926163149"/>
  <p:tag name="MH_LIBRARY" val="GRAPHIC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5"/>
  <p:tag name="MH_CATEGORY" val="#BingLLB#"/>
  <p:tag name="MH_LAYOUT" val="SubTitle"/>
  <p:tag name="MH" val="20170926163149"/>
  <p:tag name="MH_LIBRARY" val="GRAPHIC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5"/>
  <p:tag name="MH_CATEGORY" val="#BingLLB#"/>
  <p:tag name="MH_LAYOUT" val="SubTitle"/>
  <p:tag name="MH" val="20170926163149"/>
  <p:tag name="MH_LIBRARY" val="GRAPHIC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5"/>
  <p:tag name="MH_CATEGORY" val="#BingLLB#"/>
  <p:tag name="MH_LAYOUT" val="SubTitle"/>
  <p:tag name="MH" val="20170926163149"/>
  <p:tag name="MH_LIBRARY" val="GRAPHIC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5"/>
  <p:tag name="MH_CATEGORY" val="#BingLLB#"/>
  <p:tag name="MH_LAYOUT" val="SubTitle"/>
  <p:tag name="MH" val="20170926163149"/>
  <p:tag name="MH_LIBRARY" val="GRAPHIC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5"/>
  <p:tag name="MH_CATEGORY" val="#BingLLB#"/>
  <p:tag name="MH_LAYOUT" val="SubTitle"/>
  <p:tag name="MH" val="20170926163149"/>
  <p:tag name="MH_LIBRARY" val="GRAPHIC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5"/>
  <p:tag name="MH_CATEGORY" val="#BingLLB#"/>
  <p:tag name="MH_LAYOUT" val="SubTitle"/>
  <p:tag name="MH" val="20170926163149"/>
  <p:tag name="MH_LIBRARY" val="GRAPHIC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2"/>
  <p:tag name="MH_CATEGORY" val="#BingLLB#"/>
  <p:tag name="MH_LAYOUT" val="SubTitle"/>
  <p:tag name="MH" val="20170926162912"/>
  <p:tag name="MH_LIBRARY" val="GRAPHIC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926162912"/>
  <p:tag name="MH_LIBRARY" val="GRAPHIC"/>
  <p:tag name="MH_TYPE" val="PageTitle"/>
  <p:tag name="MH_ORDER" val="Page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926161626"/>
  <p:tag name="MH_LIBRARY" val="GRAPHIC"/>
  <p:tag name="MH_TYPE" val="Other"/>
  <p:tag name="MH_ORDER" val="3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5"/>
  <p:tag name="MH_CATEGORY" val="#BingLLB#"/>
  <p:tag name="MH_LAYOUT" val="SubTitle"/>
  <p:tag name="MH" val="20170926163149"/>
  <p:tag name="MH_LIBRARY" val="GRAPHIC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5"/>
  <p:tag name="MH_CATEGORY" val="#BingLLB#"/>
  <p:tag name="MH_LAYOUT" val="SubTitle"/>
  <p:tag name="MH" val="20170926163149"/>
  <p:tag name="MH_LIBRARY" val="GRAPHIC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5"/>
  <p:tag name="MH_CATEGORY" val="#BingLLB#"/>
  <p:tag name="MH_LAYOUT" val="SubTitle"/>
  <p:tag name="MH" val="20170926163149"/>
  <p:tag name="MH_LIBRARY" val="GRAPHIC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926161626"/>
  <p:tag name="MH_LIBRARY" val="GRAPHIC"/>
  <p:tag name="MH_TYPE" val="SubTitle"/>
  <p:tag name="MH_ORDER" val="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926161626"/>
  <p:tag name="MH_LIBRARY" val="GRAPHIC"/>
  <p:tag name="MH_TYPE" val="Other"/>
  <p:tag name="MH_ORDER" val="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926161626"/>
  <p:tag name="MH_LIBRARY" val="GRAPHIC"/>
  <p:tag name="MH_TYPE" val="SubTitle"/>
  <p:tag name="MH_ORDER" val="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926161626"/>
  <p:tag name="MH_LIBRARY" val="GRAPHIC"/>
  <p:tag name="MH_TYPE" val="Other"/>
  <p:tag name="MH_ORDER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926161626"/>
  <p:tag name="MH_LIBRARY" val="GRAPHIC"/>
  <p:tag name="MH_TYPE" val="SubTitle"/>
  <p:tag name="MH_ORDER" val="1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</TotalTime>
  <Pages>0</Pages>
  <Words>2249</Words>
  <Characters>0</Characters>
  <Application>Microsoft Office PowerPoint</Application>
  <DocSecurity>0</DocSecurity>
  <PresentationFormat>全屏显示(4:3)</PresentationFormat>
  <Lines>0</Lines>
  <Paragraphs>184</Paragraphs>
  <Slides>31</Slides>
  <Notes>31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31</vt:i4>
      </vt:variant>
    </vt:vector>
  </HeadingPairs>
  <TitlesOfParts>
    <vt:vector size="36" baseType="lpstr">
      <vt:lpstr>宋体</vt:lpstr>
      <vt:lpstr>Arial</vt:lpstr>
      <vt:lpstr>Calibri</vt:lpstr>
      <vt:lpstr>Cambria Math</vt:lpstr>
      <vt:lpstr>默认设计模板</vt:lpstr>
      <vt:lpstr>数字电路基本知识</vt:lpstr>
      <vt:lpstr>第九章</vt:lpstr>
      <vt:lpstr>学习目标：  1. 掌握二进制计数方法 2. 了解与逻辑关系  3. 了解或逻辑关系  4. 掌握非逻辑关系  5. 掌握与非逻辑关系  6. 掌握或非逻辑关系   重点：掌握三种基本逻辑关系运用 难点：掌握逻辑表达式与逻辑电路的相互转换</vt:lpstr>
      <vt:lpstr>第一节  数制与编码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第二节  逻辑代数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第三节  基本逻辑门电路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第四节  汽车常用组合逻辑器件</vt:lpstr>
      <vt:lpstr>PowerPoint 演示文稿</vt:lpstr>
      <vt:lpstr>PowerPoint 演示文稿</vt:lpstr>
      <vt:lpstr>PowerPoint 演示文稿</vt:lpstr>
    </vt:vector>
  </TitlesOfParts>
  <Manager/>
  <Company/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subject/>
  <dc:creator>微软用户</dc:creator>
  <cp:keywords/>
  <dc:description/>
  <cp:lastModifiedBy>Administrator</cp:lastModifiedBy>
  <cp:revision>77</cp:revision>
  <dcterms:created xsi:type="dcterms:W3CDTF">2011-09-10T15:11:10Z</dcterms:created>
  <dcterms:modified xsi:type="dcterms:W3CDTF">2022-04-02T16:16:49Z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2052-10.1.0.5864</vt:lpwstr>
  </property>
</Properties>
</file>